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4" r:id="rId2"/>
    <p:sldId id="258" r:id="rId3"/>
    <p:sldId id="262" r:id="rId4"/>
    <p:sldId id="283" r:id="rId5"/>
    <p:sldId id="263" r:id="rId6"/>
    <p:sldId id="264" r:id="rId7"/>
    <p:sldId id="266" r:id="rId8"/>
    <p:sldId id="265" r:id="rId9"/>
    <p:sldId id="268" r:id="rId10"/>
    <p:sldId id="267" r:id="rId11"/>
    <p:sldId id="269" r:id="rId12"/>
    <p:sldId id="278" r:id="rId13"/>
    <p:sldId id="279" r:id="rId14"/>
    <p:sldId id="280" r:id="rId15"/>
    <p:sldId id="281" r:id="rId16"/>
    <p:sldId id="282" r:id="rId17"/>
    <p:sldId id="259"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5628FA-4492-4860-A6AC-C91B107592B1}" type="datetimeFigureOut">
              <a:rPr lang="ru-RU" smtClean="0"/>
              <a:pPr/>
              <a:t>04.07.2014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A7B01-FAAA-4DA7-919A-D5D91FF8EEE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раз слайда 1"/>
          <p:cNvSpPr>
            <a:spLocks noGrp="1" noRot="1" noChangeAspect="1" noTextEdit="1"/>
          </p:cNvSpPr>
          <p:nvPr>
            <p:ph type="sldImg"/>
          </p:nvPr>
        </p:nvSpPr>
        <p:spPr bwMode="auto">
          <a:noFill/>
          <a:ln>
            <a:solidFill>
              <a:srgbClr val="000000"/>
            </a:solidFill>
            <a:miter lim="800000"/>
            <a:headEnd/>
            <a:tailEnd/>
          </a:ln>
        </p:spPr>
      </p:sp>
      <p:sp>
        <p:nvSpPr>
          <p:cNvPr id="6041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0420"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F6DCFA-0969-40FB-85B3-E3945529B7A3}" type="slidenum">
              <a:rPr lang="ru-RU" smtClean="0">
                <a:solidFill>
                  <a:srgbClr val="000000"/>
                </a:solidFill>
              </a:rPr>
              <a:pPr fontAlgn="base">
                <a:spcBef>
                  <a:spcPct val="0"/>
                </a:spcBef>
                <a:spcAft>
                  <a:spcPct val="0"/>
                </a:spcAft>
                <a:defRPr/>
              </a:pPr>
              <a:t>17</a:t>
            </a:fld>
            <a:endParaRPr lang="ru-RU"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04.07.2014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04.07.2014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57158" y="642938"/>
            <a:ext cx="8478867" cy="3786187"/>
          </a:xfrm>
        </p:spPr>
        <p:txBody>
          <a:bodyPr>
            <a:normAutofit fontScale="90000"/>
          </a:bodyPr>
          <a:lstStyle/>
          <a:p>
            <a:pPr algn="l">
              <a:buFont typeface="Wingdings" pitchFamily="2" charset="2"/>
              <a:buChar char="v"/>
              <a:defRPr/>
            </a:pP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t>
            </a:r>
            <a:br>
              <a:rPr lang="kk-KZ" dirty="0" smtClean="0">
                <a:solidFill>
                  <a:srgbClr val="FF0000"/>
                </a:solidFill>
              </a:rPr>
            </a:br>
            <a:r>
              <a:rPr lang="kk-KZ" sz="3100" dirty="0" smtClean="0">
                <a:solidFill>
                  <a:srgbClr val="FF0000"/>
                </a:solidFill>
                <a:latin typeface="Times New Roman" pitchFamily="18" charset="0"/>
                <a:cs typeface="Times New Roman" pitchFamily="18" charset="0"/>
              </a:rPr>
              <a:t> </a:t>
            </a:r>
            <a:r>
              <a:rPr lang="en-US" sz="3100" dirty="0" smtClean="0">
                <a:solidFill>
                  <a:srgbClr val="FF0000"/>
                </a:solidFill>
                <a:latin typeface="Times New Roman" pitchFamily="18" charset="0"/>
                <a:cs typeface="Times New Roman" pitchFamily="18" charset="0"/>
              </a:rPr>
              <a:t/>
            </a:r>
            <a:br>
              <a:rPr lang="en-US" sz="3100" dirty="0" smtClean="0">
                <a:solidFill>
                  <a:srgbClr val="FF0000"/>
                </a:solidFill>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
            </a:r>
            <a:br>
              <a:rPr lang="en-US" sz="3100" dirty="0" smtClean="0">
                <a:solidFill>
                  <a:srgbClr val="FF0000"/>
                </a:solidFill>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
            </a:r>
            <a:br>
              <a:rPr lang="en-US" sz="3100" dirty="0" smtClean="0">
                <a:solidFill>
                  <a:srgbClr val="FF0000"/>
                </a:solidFill>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
            </a:r>
            <a:br>
              <a:rPr lang="en-US" sz="3100" dirty="0" smtClean="0">
                <a:solidFill>
                  <a:srgbClr val="FF0000"/>
                </a:solidFill>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
            </a:r>
            <a:br>
              <a:rPr lang="en-US" sz="3100" dirty="0" smtClean="0">
                <a:solidFill>
                  <a:srgbClr val="FF0000"/>
                </a:solidFill>
                <a:latin typeface="Times New Roman" pitchFamily="18" charset="0"/>
                <a:cs typeface="Times New Roman" pitchFamily="18" charset="0"/>
              </a:rPr>
            </a:br>
            <a:r>
              <a:rPr lang="kk-KZ" sz="3100" b="1" i="1" dirty="0" smtClean="0">
                <a:solidFill>
                  <a:srgbClr val="FF0000"/>
                </a:solidFill>
                <a:latin typeface="Times New Roman" pitchFamily="18" charset="0"/>
                <a:cs typeface="Times New Roman" pitchFamily="18" charset="0"/>
              </a:rPr>
              <a:t>«Адамға ең бірінші білім емес, тәрбие берілуі керек, тәрбиесіз берілген білім –адамзаттың хас жауы, </a:t>
            </a:r>
            <a:r>
              <a:rPr lang="en-US" sz="3100" b="1" i="1" dirty="0" smtClean="0">
                <a:solidFill>
                  <a:srgbClr val="FF0000"/>
                </a:solidFill>
                <a:latin typeface="Times New Roman" pitchFamily="18" charset="0"/>
                <a:cs typeface="Times New Roman" pitchFamily="18" charset="0"/>
              </a:rPr>
              <a:t/>
            </a:r>
            <a:br>
              <a:rPr lang="en-US" sz="3100" b="1" i="1" dirty="0" smtClean="0">
                <a:solidFill>
                  <a:srgbClr val="FF0000"/>
                </a:solidFill>
                <a:latin typeface="Times New Roman" pitchFamily="18" charset="0"/>
                <a:cs typeface="Times New Roman" pitchFamily="18" charset="0"/>
              </a:rPr>
            </a:br>
            <a:r>
              <a:rPr lang="kk-KZ" sz="3100" b="1" i="1" dirty="0" smtClean="0">
                <a:solidFill>
                  <a:srgbClr val="FF0000"/>
                </a:solidFill>
                <a:latin typeface="Times New Roman" pitchFamily="18" charset="0"/>
                <a:cs typeface="Times New Roman" pitchFamily="18" charset="0"/>
              </a:rPr>
              <a:t>ол келешекте оның барлық өміріне апат әкеледі» </a:t>
            </a:r>
            <a:r>
              <a:rPr lang="en-US" sz="3100" dirty="0" smtClean="0">
                <a:solidFill>
                  <a:srgbClr val="FF0000"/>
                </a:solidFill>
                <a:latin typeface="Times New Roman" pitchFamily="18" charset="0"/>
                <a:cs typeface="Times New Roman" pitchFamily="18" charset="0"/>
              </a:rPr>
              <a:t/>
            </a:r>
            <a:br>
              <a:rPr lang="en-US" sz="3100" dirty="0" smtClean="0">
                <a:solidFill>
                  <a:srgbClr val="FF0000"/>
                </a:solidFill>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
            </a:r>
            <a:br>
              <a:rPr lang="en-US" sz="3100" dirty="0" smtClean="0">
                <a:solidFill>
                  <a:srgbClr val="FF0000"/>
                </a:solidFill>
                <a:latin typeface="Times New Roman" pitchFamily="18" charset="0"/>
                <a:cs typeface="Times New Roman" pitchFamily="18" charset="0"/>
              </a:rPr>
            </a:br>
            <a:r>
              <a:rPr lang="en-US" sz="3100" dirty="0" smtClean="0">
                <a:latin typeface="Times New Roman" pitchFamily="18" charset="0"/>
                <a:cs typeface="Times New Roman" pitchFamily="18" charset="0"/>
              </a:rPr>
              <a:t>                                                                       </a:t>
            </a:r>
            <a:r>
              <a:rPr lang="kk-KZ" sz="2700" dirty="0" smtClean="0">
                <a:latin typeface="Times New Roman" pitchFamily="18" charset="0"/>
                <a:cs typeface="Times New Roman" pitchFamily="18" charset="0"/>
              </a:rPr>
              <a:t>Әл-Фараби </a:t>
            </a:r>
            <a:br>
              <a:rPr lang="kk-KZ" sz="2700" dirty="0" smtClean="0">
                <a:latin typeface="Times New Roman" pitchFamily="18" charset="0"/>
                <a:cs typeface="Times New Roman" pitchFamily="18" charset="0"/>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endParaRPr lang="ru-RU" sz="2700" dirty="0">
              <a:solidFill>
                <a:srgbClr val="FF0000"/>
              </a:solidFill>
              <a:latin typeface="Times New Roman" pitchFamily="18" charset="0"/>
              <a:cs typeface="Times New Roman" pitchFamily="18" charset="0"/>
            </a:endParaRPr>
          </a:p>
        </p:txBody>
      </p:sp>
      <p:sp>
        <p:nvSpPr>
          <p:cNvPr id="36868" name="Rectangle 3"/>
          <p:cNvSpPr>
            <a:spLocks noChangeArrowheads="1"/>
          </p:cNvSpPr>
          <p:nvPr/>
        </p:nvSpPr>
        <p:spPr bwMode="auto">
          <a:xfrm>
            <a:off x="214313" y="1627188"/>
            <a:ext cx="8643937" cy="584775"/>
          </a:xfrm>
          <a:prstGeom prst="rect">
            <a:avLst/>
          </a:prstGeom>
          <a:noFill/>
          <a:ln w="9525">
            <a:noFill/>
            <a:miter lim="800000"/>
            <a:headEnd/>
            <a:tailEnd/>
          </a:ln>
        </p:spPr>
        <p:txBody>
          <a:bodyPr anchor="ctr">
            <a:spAutoFit/>
          </a:bodyPr>
          <a:lstStyle/>
          <a:p>
            <a:r>
              <a:rPr lang="kk-KZ" sz="3200" b="1" i="1" dirty="0">
                <a:latin typeface="Times New Roman" pitchFamily="18" charset="0"/>
                <a:cs typeface="Times New Roman" pitchFamily="18" charset="0"/>
              </a:rPr>
              <a:t>	</a:t>
            </a:r>
            <a:r>
              <a:rPr lang="kk-KZ" sz="3200" i="1" dirty="0">
                <a:latin typeface="Times New Roman" pitchFamily="18" charset="0"/>
                <a:cs typeface="Times New Roman" pitchFamily="18" charset="0"/>
              </a:rPr>
              <a:t>	</a:t>
            </a:r>
            <a:endParaRPr lang="ru-RU" sz="3200" i="1" dirty="0">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14282" y="928670"/>
            <a:ext cx="8643998" cy="4714908"/>
          </a:xfrm>
        </p:spPr>
        <p:txBody>
          <a:bodyPr>
            <a:normAutofit lnSpcReduction="10000"/>
          </a:bodyPr>
          <a:lstStyle/>
          <a:p>
            <a:pPr algn="ctr">
              <a:buNone/>
            </a:pPr>
            <a:r>
              <a:rPr lang="kk-KZ" sz="2800" b="1" i="1" dirty="0" smtClean="0">
                <a:solidFill>
                  <a:srgbClr val="FF0000"/>
                </a:solidFill>
                <a:latin typeface="Times New Roman" pitchFamily="18" charset="0"/>
                <a:cs typeface="Times New Roman" pitchFamily="18" charset="0"/>
              </a:rPr>
              <a:t>8-15 ұпай. </a:t>
            </a:r>
            <a:endParaRPr lang="en-US" sz="2800" b="1" i="1" dirty="0" smtClean="0">
              <a:solidFill>
                <a:srgbClr val="FF0000"/>
              </a:solidFill>
              <a:latin typeface="Times New Roman" pitchFamily="18" charset="0"/>
              <a:cs typeface="Times New Roman" pitchFamily="18" charset="0"/>
            </a:endParaRPr>
          </a:p>
          <a:p>
            <a:pPr algn="ctr">
              <a:buNone/>
            </a:pPr>
            <a:r>
              <a:rPr lang="kk-KZ" sz="2800" dirty="0" smtClean="0">
                <a:solidFill>
                  <a:srgbClr val="000099"/>
                </a:solidFill>
                <a:latin typeface="Times New Roman" pitchFamily="18" charset="0"/>
                <a:cs typeface="Times New Roman" pitchFamily="18" charset="0"/>
              </a:rPr>
              <a:t>Сіздің педагогикалық мәдениетіңіздің деңгейін орташа деп айтуға болады; сіз үшін ең бастысы – жеткен жетістіктерге тоқталып қалмай, өзіңізді жетілдіру жолында алдығы қарай жылжу.</a:t>
            </a:r>
            <a:endParaRPr lang="ru-RU" sz="2800" dirty="0" smtClean="0">
              <a:solidFill>
                <a:srgbClr val="000099"/>
              </a:solidFill>
              <a:latin typeface="Times New Roman" pitchFamily="18" charset="0"/>
              <a:cs typeface="Times New Roman" pitchFamily="18" charset="0"/>
            </a:endParaRPr>
          </a:p>
          <a:p>
            <a:pPr marL="274320" indent="-274320" algn="ctr">
              <a:buNone/>
              <a:defRPr/>
            </a:pPr>
            <a:endParaRPr lang="kk-KZ" sz="2800" b="1" i="1" dirty="0" smtClean="0">
              <a:solidFill>
                <a:srgbClr val="FF0000"/>
              </a:solidFill>
              <a:latin typeface="Times New Roman" pitchFamily="18" charset="0"/>
              <a:cs typeface="Times New Roman" pitchFamily="18" charset="0"/>
            </a:endParaRPr>
          </a:p>
          <a:p>
            <a:pPr marL="274320" indent="-274320" algn="ctr">
              <a:buNone/>
              <a:defRPr/>
            </a:pPr>
            <a:r>
              <a:rPr lang="kk-KZ" sz="2800" b="1" i="1" dirty="0" smtClean="0">
                <a:solidFill>
                  <a:srgbClr val="FF0000"/>
                </a:solidFill>
                <a:latin typeface="Times New Roman" pitchFamily="18" charset="0"/>
                <a:cs typeface="Times New Roman" pitchFamily="18" charset="0"/>
              </a:rPr>
              <a:t>8-15 баллов</a:t>
            </a:r>
          </a:p>
          <a:p>
            <a:pPr marL="274320" indent="-274320" algn="ctr">
              <a:buNone/>
              <a:defRPr/>
            </a:pPr>
            <a:r>
              <a:rPr lang="kk-KZ" sz="2800" i="1" dirty="0" smtClean="0">
                <a:solidFill>
                  <a:srgbClr val="000099"/>
                </a:solidFill>
                <a:latin typeface="Times New Roman" pitchFamily="18" charset="0"/>
                <a:cs typeface="Times New Roman" pitchFamily="18" charset="0"/>
              </a:rPr>
              <a:t>Ваш уровень педагогической культуры можно назвать средним; главное для вас – не успокаиваться на достигнутом, а продвигаться по пути саморазвития.</a:t>
            </a:r>
            <a:endParaRPr lang="ru-RU" sz="2800" i="1" dirty="0" smtClean="0">
              <a:solidFill>
                <a:srgbClr val="000099"/>
              </a:solidFill>
              <a:latin typeface="Times New Roman" pitchFamily="18" charset="0"/>
              <a:cs typeface="Times New Roman" pitchFamily="18" charset="0"/>
            </a:endParaRPr>
          </a:p>
          <a:p>
            <a:pPr marL="274320" indent="-274320" algn="ctr">
              <a:buNone/>
              <a:defRPr/>
            </a:pPr>
            <a:endParaRPr lang="ru-RU" sz="2800" i="1" dirty="0" smtClean="0">
              <a:solidFill>
                <a:srgbClr val="000099"/>
              </a:solidFill>
              <a:latin typeface="Times New Roman" pitchFamily="18" charset="0"/>
              <a:cs typeface="Times New Roman" pitchFamily="18" charset="0"/>
            </a:endParaRPr>
          </a:p>
          <a:p>
            <a:pPr marL="274320" indent="-274320" eaLnBrk="1" fontAlgn="auto" hangingPunct="1">
              <a:spcAft>
                <a:spcPts val="0"/>
              </a:spcAft>
              <a:buFont typeface="Wingdings 2"/>
              <a:buNone/>
              <a:defRPr/>
            </a:pPr>
            <a:endParaRPr lang="ru-RU" sz="2400" i="1" dirty="0">
              <a:solidFill>
                <a:schemeClr val="tx2">
                  <a:lumMod val="50000"/>
                </a:schemeClr>
              </a:solidFill>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14282" y="1142984"/>
            <a:ext cx="8504238" cy="5214974"/>
          </a:xfrm>
        </p:spPr>
        <p:txBody>
          <a:bodyPr>
            <a:normAutofit/>
          </a:bodyPr>
          <a:lstStyle/>
          <a:p>
            <a:pPr algn="ctr">
              <a:buNone/>
            </a:pPr>
            <a:r>
              <a:rPr lang="kk-KZ" sz="2800" b="1" i="1" dirty="0" smtClean="0">
                <a:solidFill>
                  <a:srgbClr val="FF0000"/>
                </a:solidFill>
                <a:latin typeface="Times New Roman" pitchFamily="18" charset="0"/>
                <a:cs typeface="Times New Roman" pitchFamily="18" charset="0"/>
              </a:rPr>
              <a:t>16-25 ұпай. </a:t>
            </a:r>
            <a:endParaRPr lang="en-US" sz="2800" b="1" i="1" dirty="0" smtClean="0">
              <a:solidFill>
                <a:srgbClr val="FF0000"/>
              </a:solidFill>
              <a:latin typeface="Times New Roman" pitchFamily="18" charset="0"/>
              <a:cs typeface="Times New Roman" pitchFamily="18" charset="0"/>
            </a:endParaRPr>
          </a:p>
          <a:p>
            <a:pPr algn="ctr">
              <a:buNone/>
            </a:pPr>
            <a:r>
              <a:rPr lang="kk-KZ" sz="2800" dirty="0" smtClean="0">
                <a:solidFill>
                  <a:srgbClr val="000099"/>
                </a:solidFill>
                <a:latin typeface="Times New Roman" pitchFamily="18" charset="0"/>
                <a:cs typeface="Times New Roman" pitchFamily="18" charset="0"/>
              </a:rPr>
              <a:t>Сіз </a:t>
            </a:r>
            <a:r>
              <a:rPr lang="kk-KZ" sz="2800" dirty="0" smtClean="0">
                <a:solidFill>
                  <a:srgbClr val="000099"/>
                </a:solidFill>
                <a:latin typeface="Times New Roman" pitchFamily="18" charset="0"/>
                <a:cs typeface="Times New Roman" pitchFamily="18" charset="0"/>
              </a:rPr>
              <a:t>п</a:t>
            </a:r>
            <a:r>
              <a:rPr lang="kk-KZ" sz="2800" dirty="0" smtClean="0">
                <a:solidFill>
                  <a:srgbClr val="000099"/>
                </a:solidFill>
                <a:latin typeface="Times New Roman" pitchFamily="18" charset="0"/>
                <a:cs typeface="Times New Roman" pitchFamily="18" charset="0"/>
              </a:rPr>
              <a:t>е</a:t>
            </a:r>
            <a:r>
              <a:rPr lang="kk-KZ" sz="2800" dirty="0" smtClean="0">
                <a:solidFill>
                  <a:srgbClr val="000099"/>
                </a:solidFill>
                <a:latin typeface="Times New Roman" pitchFamily="18" charset="0"/>
                <a:cs typeface="Times New Roman" pitchFamily="18" charset="0"/>
              </a:rPr>
              <a:t>дагогикалық </a:t>
            </a:r>
            <a:r>
              <a:rPr lang="kk-KZ" sz="2800" dirty="0" smtClean="0">
                <a:solidFill>
                  <a:srgbClr val="000099"/>
                </a:solidFill>
                <a:latin typeface="Times New Roman" pitchFamily="18" charset="0"/>
                <a:cs typeface="Times New Roman" pitchFamily="18" charset="0"/>
              </a:rPr>
              <a:t>мәдениетің жоғары деңгейіне иесіз; оны балаңыздың есеюіне қарай жоғалтып алмауға тырысыңыз.</a:t>
            </a:r>
          </a:p>
          <a:p>
            <a:pPr algn="ctr">
              <a:buNone/>
            </a:pPr>
            <a:endParaRPr lang="kk-KZ" sz="2800" b="1" i="1" dirty="0" smtClean="0">
              <a:solidFill>
                <a:srgbClr val="FF0000"/>
              </a:solidFill>
              <a:latin typeface="Times New Roman" pitchFamily="18" charset="0"/>
              <a:cs typeface="Times New Roman" pitchFamily="18" charset="0"/>
            </a:endParaRPr>
          </a:p>
          <a:p>
            <a:pPr algn="ctr">
              <a:buNone/>
            </a:pPr>
            <a:r>
              <a:rPr lang="kk-KZ" sz="2800" b="1" i="1" dirty="0" smtClean="0">
                <a:solidFill>
                  <a:srgbClr val="FF0000"/>
                </a:solidFill>
                <a:latin typeface="Times New Roman" pitchFamily="18" charset="0"/>
                <a:cs typeface="Times New Roman" pitchFamily="18" charset="0"/>
              </a:rPr>
              <a:t>16-25 баллов</a:t>
            </a:r>
          </a:p>
          <a:p>
            <a:pPr algn="ctr">
              <a:buNone/>
            </a:pPr>
            <a:r>
              <a:rPr lang="kk-KZ" sz="2800" i="1" dirty="0" smtClean="0">
                <a:solidFill>
                  <a:srgbClr val="000099"/>
                </a:solidFill>
                <a:latin typeface="Times New Roman" pitchFamily="18" charset="0"/>
                <a:cs typeface="Times New Roman" pitchFamily="18" charset="0"/>
              </a:rPr>
              <a:t>Вы обладаете высоким уровнем педагогической культуры; постарайтесь не утратить его по мере взросления вашего ребенка.</a:t>
            </a:r>
            <a:endParaRPr lang="ru-RU" sz="2800" i="1" dirty="0" smtClean="0">
              <a:solidFill>
                <a:srgbClr val="000099"/>
              </a:solidFill>
              <a:latin typeface="Times New Roman" pitchFamily="18" charset="0"/>
              <a:cs typeface="Times New Roman" pitchFamily="18" charset="0"/>
            </a:endParaRPr>
          </a:p>
          <a:p>
            <a:pPr algn="ctr">
              <a:buNone/>
            </a:pPr>
            <a:endParaRPr lang="ru-RU" sz="2800" dirty="0" smtClean="0">
              <a:solidFill>
                <a:srgbClr val="000099"/>
              </a:solidFill>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Рисунок10"/>
          <p:cNvPicPr>
            <a:picLocks noChangeAspect="1" noChangeArrowheads="1"/>
          </p:cNvPicPr>
          <p:nvPr/>
        </p:nvPicPr>
        <p:blipFill>
          <a:blip r:embed="rId2" cstate="print"/>
          <a:srcRect/>
          <a:stretch>
            <a:fillRect/>
          </a:stretch>
        </p:blipFill>
        <p:spPr bwMode="auto">
          <a:xfrm>
            <a:off x="0" y="0"/>
            <a:ext cx="9144000" cy="6929438"/>
          </a:xfrm>
          <a:prstGeom prst="rect">
            <a:avLst/>
          </a:prstGeom>
          <a:noFill/>
          <a:ln w="9525">
            <a:noFill/>
            <a:miter lim="800000"/>
            <a:headEnd/>
            <a:tailEnd/>
          </a:ln>
        </p:spPr>
      </p:pic>
      <p:sp>
        <p:nvSpPr>
          <p:cNvPr id="16" name="Прямоугольник 15"/>
          <p:cNvSpPr/>
          <p:nvPr/>
        </p:nvSpPr>
        <p:spPr>
          <a:xfrm>
            <a:off x="1142976" y="0"/>
            <a:ext cx="7101432" cy="1077218"/>
          </a:xfrm>
          <a:prstGeom prst="rect">
            <a:avLst/>
          </a:prstGeom>
        </p:spPr>
        <p:txBody>
          <a:bodyPr wrap="square">
            <a:spAutoFit/>
          </a:bodyPr>
          <a:lstStyle/>
          <a:p>
            <a:pPr algn="ctr">
              <a:defRPr/>
            </a:pPr>
            <a:r>
              <a:rPr lang="kk-KZ" sz="3200" b="1" dirty="0" smtClean="0">
                <a:solidFill>
                  <a:srgbClr val="FF0000"/>
                </a:solidFill>
                <a:effectLst>
                  <a:outerShdw blurRad="38100" dist="38100" dir="2700000" algn="tl">
                    <a:srgbClr val="000000">
                      <a:alpha val="43137"/>
                    </a:srgbClr>
                  </a:outerShdw>
                </a:effectLst>
                <a:latin typeface="KZ Times New Roman" pitchFamily="18" charset="0"/>
                <a:cs typeface="Arial" pitchFamily="34" charset="0"/>
              </a:rPr>
              <a:t>Ата-аналардың педагогикалық мәдениетінің жоғарғы деңгейі</a:t>
            </a:r>
            <a:endParaRPr lang="ru-RU" sz="3200" dirty="0">
              <a:latin typeface="KZ Times New Roman" pitchFamily="18" charset="0"/>
            </a:endParaRPr>
          </a:p>
        </p:txBody>
      </p:sp>
      <p:sp>
        <p:nvSpPr>
          <p:cNvPr id="8196" name="Прямоугольник 16"/>
          <p:cNvSpPr>
            <a:spLocks noChangeArrowheads="1"/>
          </p:cNvSpPr>
          <p:nvPr/>
        </p:nvSpPr>
        <p:spPr bwMode="auto">
          <a:xfrm>
            <a:off x="428625" y="5357813"/>
            <a:ext cx="8072438" cy="646112"/>
          </a:xfrm>
          <a:prstGeom prst="rect">
            <a:avLst/>
          </a:prstGeom>
          <a:noFill/>
          <a:ln w="9525">
            <a:noFill/>
            <a:miter lim="800000"/>
            <a:headEnd/>
            <a:tailEnd/>
          </a:ln>
        </p:spPr>
        <p:txBody>
          <a:bodyPr>
            <a:spAutoFit/>
          </a:bodyPr>
          <a:lstStyle/>
          <a:p>
            <a:pPr algn="just"/>
            <a:r>
              <a:rPr lang="kk-KZ" b="1">
                <a:solidFill>
                  <a:srgbClr val="000099"/>
                </a:solidFill>
                <a:latin typeface="KZ Times New Roman" pitchFamily="18" charset="0"/>
                <a:cs typeface="Arial" charset="0"/>
              </a:rPr>
              <a:t> </a:t>
            </a:r>
          </a:p>
          <a:p>
            <a:pPr algn="just"/>
            <a:r>
              <a:rPr lang="kk-KZ" b="1">
                <a:solidFill>
                  <a:srgbClr val="000099"/>
                </a:solidFill>
                <a:latin typeface="KZ Times New Roman" pitchFamily="18" charset="0"/>
                <a:cs typeface="Arial" charset="0"/>
              </a:rPr>
              <a:t> </a:t>
            </a:r>
            <a:endParaRPr lang="ru-RU">
              <a:solidFill>
                <a:srgbClr val="002060"/>
              </a:solidFill>
              <a:latin typeface="KZ Times New Roman" pitchFamily="18" charset="0"/>
            </a:endParaRPr>
          </a:p>
        </p:txBody>
      </p:sp>
      <p:sp>
        <p:nvSpPr>
          <p:cNvPr id="19" name="Горизонтальный свиток 18"/>
          <p:cNvSpPr/>
          <p:nvPr/>
        </p:nvSpPr>
        <p:spPr>
          <a:xfrm>
            <a:off x="467544" y="980728"/>
            <a:ext cx="8286750" cy="3286125"/>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kk-KZ" b="1" dirty="0">
                <a:solidFill>
                  <a:srgbClr val="C00000"/>
                </a:solidFill>
                <a:latin typeface="KZ Times New Roman" pitchFamily="18" charset="0"/>
                <a:cs typeface="Arial" pitchFamily="34" charset="0"/>
              </a:rPr>
              <a:t>Ата-ананың тәрбие тәсілі:</a:t>
            </a:r>
          </a:p>
          <a:p>
            <a:pPr algn="just">
              <a:defRPr/>
            </a:pPr>
            <a:r>
              <a:rPr lang="kk-KZ" b="1" dirty="0">
                <a:solidFill>
                  <a:srgbClr val="000099"/>
                </a:solidFill>
                <a:latin typeface="Times New Roman" pitchFamily="18" charset="0"/>
                <a:cs typeface="Times New Roman" pitchFamily="18" charset="0"/>
              </a:rPr>
              <a:t>- </a:t>
            </a:r>
            <a:r>
              <a:rPr lang="kk-KZ" dirty="0">
                <a:solidFill>
                  <a:srgbClr val="000099"/>
                </a:solidFill>
                <a:latin typeface="Times New Roman" pitchFamily="18" charset="0"/>
                <a:cs typeface="Times New Roman" pitchFamily="18" charset="0"/>
              </a:rPr>
              <a:t>дербестігін ,  жас ерекшеліктерін ескереді;</a:t>
            </a:r>
          </a:p>
          <a:p>
            <a:pPr algn="just">
              <a:defRPr/>
            </a:pPr>
            <a:r>
              <a:rPr lang="kk-KZ" dirty="0">
                <a:solidFill>
                  <a:srgbClr val="000099"/>
                </a:solidFill>
                <a:latin typeface="Times New Roman" pitchFamily="18" charset="0"/>
                <a:cs typeface="Times New Roman" pitchFamily="18" charset="0"/>
              </a:rPr>
              <a:t> -ынталандырады, жауапкершілікте болады;</a:t>
            </a:r>
          </a:p>
          <a:p>
            <a:pPr algn="just">
              <a:defRPr/>
            </a:pPr>
            <a:r>
              <a:rPr lang="kk-KZ" dirty="0">
                <a:solidFill>
                  <a:srgbClr val="000099"/>
                </a:solidFill>
                <a:latin typeface="Times New Roman" pitchFamily="18" charset="0"/>
                <a:cs typeface="Times New Roman" pitchFamily="18" charset="0"/>
              </a:rPr>
              <a:t>- ашық қарым-қатынасқа дайын;</a:t>
            </a:r>
          </a:p>
          <a:p>
            <a:pPr algn="just">
              <a:defRPr/>
            </a:pPr>
            <a:r>
              <a:rPr lang="kk-KZ" dirty="0">
                <a:solidFill>
                  <a:srgbClr val="000099"/>
                </a:solidFill>
                <a:latin typeface="Times New Roman" pitchFamily="18" charset="0"/>
                <a:cs typeface="Times New Roman" pitchFamily="18" charset="0"/>
              </a:rPr>
              <a:t> -тәртіп ережелерін талқыға салады;</a:t>
            </a:r>
          </a:p>
          <a:p>
            <a:pPr algn="just">
              <a:defRPr/>
            </a:pPr>
            <a:r>
              <a:rPr lang="kk-KZ" dirty="0">
                <a:solidFill>
                  <a:srgbClr val="000099"/>
                </a:solidFill>
                <a:latin typeface="Times New Roman" pitchFamily="18" charset="0"/>
                <a:cs typeface="Times New Roman" pitchFamily="18" charset="0"/>
              </a:rPr>
              <a:t> - өздерінің  талаптарын өзгертуге жол береді;</a:t>
            </a:r>
          </a:p>
          <a:p>
            <a:pPr algn="just">
              <a:defRPr/>
            </a:pPr>
            <a:r>
              <a:rPr lang="kk-KZ" dirty="0">
                <a:solidFill>
                  <a:srgbClr val="000099"/>
                </a:solidFill>
                <a:latin typeface="Times New Roman" pitchFamily="18" charset="0"/>
                <a:cs typeface="Times New Roman" pitchFamily="18" charset="0"/>
              </a:rPr>
              <a:t> -көмектеседі, сұраныстарына көңіл бөледі;</a:t>
            </a:r>
          </a:p>
          <a:p>
            <a:pPr algn="just">
              <a:defRPr/>
            </a:pPr>
            <a:r>
              <a:rPr lang="kk-KZ" dirty="0">
                <a:solidFill>
                  <a:srgbClr val="000099"/>
                </a:solidFill>
                <a:latin typeface="Times New Roman" pitchFamily="18" charset="0"/>
                <a:cs typeface="Times New Roman" pitchFamily="18" charset="0"/>
              </a:rPr>
              <a:t> </a:t>
            </a:r>
            <a:r>
              <a:rPr lang="kk-KZ" dirty="0" smtClean="0">
                <a:solidFill>
                  <a:srgbClr val="000099"/>
                </a:solidFill>
                <a:latin typeface="Times New Roman" pitchFamily="18" charset="0"/>
                <a:cs typeface="Times New Roman" pitchFamily="18" charset="0"/>
              </a:rPr>
              <a:t>-балалардың ескертулерін ескеріп</a:t>
            </a:r>
            <a:r>
              <a:rPr lang="kk-KZ" dirty="0">
                <a:solidFill>
                  <a:srgbClr val="000099"/>
                </a:solidFill>
                <a:latin typeface="Times New Roman" pitchFamily="18" charset="0"/>
                <a:cs typeface="Times New Roman" pitchFamily="18" charset="0"/>
              </a:rPr>
              <a:t>, тез түзелуге тырысады.</a:t>
            </a:r>
          </a:p>
          <a:p>
            <a:pPr algn="just">
              <a:defRPr/>
            </a:pPr>
            <a:endParaRPr lang="ru-RU" b="1" dirty="0">
              <a:solidFill>
                <a:srgbClr val="C00000"/>
              </a:solidFill>
              <a:latin typeface="Times New Roman" pitchFamily="18" charset="0"/>
              <a:cs typeface="Times New Roman" pitchFamily="18" charset="0"/>
            </a:endParaRPr>
          </a:p>
        </p:txBody>
      </p:sp>
      <p:sp>
        <p:nvSpPr>
          <p:cNvPr id="20" name="Горизонтальный свиток 19"/>
          <p:cNvSpPr/>
          <p:nvPr/>
        </p:nvSpPr>
        <p:spPr>
          <a:xfrm>
            <a:off x="571500" y="3714750"/>
            <a:ext cx="8286750" cy="342900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kk-KZ" b="1" dirty="0">
                <a:solidFill>
                  <a:srgbClr val="C00000"/>
                </a:solidFill>
                <a:latin typeface="Times New Roman" pitchFamily="18" charset="0"/>
                <a:cs typeface="Times New Roman" pitchFamily="18" charset="0"/>
              </a:rPr>
              <a:t>Жеке тұлғаның нәтижесі</a:t>
            </a:r>
            <a:r>
              <a:rPr lang="kk-KZ" b="1" dirty="0" smtClean="0">
                <a:solidFill>
                  <a:srgbClr val="C00000"/>
                </a:solidFill>
                <a:latin typeface="Times New Roman" pitchFamily="18" charset="0"/>
                <a:cs typeface="Times New Roman" pitchFamily="18" charset="0"/>
              </a:rPr>
              <a:t>:</a:t>
            </a:r>
            <a:endParaRPr lang="kk-KZ" b="1" dirty="0">
              <a:solidFill>
                <a:srgbClr val="C00000"/>
              </a:solidFill>
              <a:latin typeface="Times New Roman" pitchFamily="18" charset="0"/>
              <a:cs typeface="Times New Roman" pitchFamily="18" charset="0"/>
            </a:endParaRPr>
          </a:p>
          <a:p>
            <a:pPr algn="just">
              <a:defRPr/>
            </a:pPr>
            <a:r>
              <a:rPr lang="kk-KZ" sz="1600" b="1" dirty="0">
                <a:solidFill>
                  <a:srgbClr val="002060"/>
                </a:solidFill>
                <a:latin typeface="KZ Times New Roman" pitchFamily="18" charset="0"/>
                <a:cs typeface="Arial" pitchFamily="34" charset="0"/>
              </a:rPr>
              <a:t> </a:t>
            </a:r>
            <a:r>
              <a:rPr lang="kk-KZ" b="1" dirty="0">
                <a:solidFill>
                  <a:srgbClr val="002060"/>
                </a:solidFill>
                <a:latin typeface="KZ Times New Roman" pitchFamily="18" charset="0"/>
                <a:cs typeface="Arial" pitchFamily="34" charset="0"/>
              </a:rPr>
              <a:t>-  </a:t>
            </a:r>
            <a:r>
              <a:rPr lang="kk-KZ" dirty="0">
                <a:solidFill>
                  <a:srgbClr val="000099"/>
                </a:solidFill>
                <a:latin typeface="Times New Roman" pitchFamily="18" charset="0"/>
                <a:cs typeface="Times New Roman" pitchFamily="18" charset="0"/>
              </a:rPr>
              <a:t>өзін бағалайды, еріктік қасиеттері ерте пайда болады;</a:t>
            </a:r>
          </a:p>
          <a:p>
            <a:pPr algn="just">
              <a:defRPr/>
            </a:pPr>
            <a:r>
              <a:rPr lang="kk-KZ" dirty="0">
                <a:solidFill>
                  <a:srgbClr val="000099"/>
                </a:solidFill>
                <a:latin typeface="Times New Roman" pitchFamily="18" charset="0"/>
                <a:cs typeface="Times New Roman" pitchFamily="18" charset="0"/>
              </a:rPr>
              <a:t> -  өмірге бейімделген,  сенімді, жауапкершіл;</a:t>
            </a:r>
          </a:p>
          <a:p>
            <a:pPr algn="just">
              <a:defRPr/>
            </a:pPr>
            <a:r>
              <a:rPr lang="kk-KZ" dirty="0">
                <a:solidFill>
                  <a:srgbClr val="000099"/>
                </a:solidFill>
                <a:latin typeface="Times New Roman" pitchFamily="18" charset="0"/>
                <a:cs typeface="Times New Roman" pitchFamily="18" charset="0"/>
              </a:rPr>
              <a:t> -  мәселені талқылауға қосылады, шешім қабылдауға ұсыныстар </a:t>
            </a:r>
            <a:r>
              <a:rPr lang="kk-KZ" dirty="0" smtClean="0">
                <a:solidFill>
                  <a:srgbClr val="000099"/>
                </a:solidFill>
                <a:latin typeface="Times New Roman" pitchFamily="18" charset="0"/>
                <a:cs typeface="Times New Roman" pitchFamily="18" charset="0"/>
              </a:rPr>
              <a:t>білдіреді</a:t>
            </a:r>
            <a:r>
              <a:rPr lang="kk-KZ" dirty="0">
                <a:solidFill>
                  <a:srgbClr val="000099"/>
                </a:solidFill>
                <a:latin typeface="Times New Roman" pitchFamily="18" charset="0"/>
                <a:cs typeface="Times New Roman" pitchFamily="18" charset="0"/>
              </a:rPr>
              <a:t>; </a:t>
            </a:r>
          </a:p>
          <a:p>
            <a:pPr algn="just">
              <a:defRPr/>
            </a:pPr>
            <a:r>
              <a:rPr lang="kk-KZ" dirty="0">
                <a:solidFill>
                  <a:srgbClr val="000099"/>
                </a:solidFill>
                <a:latin typeface="Times New Roman" pitchFamily="18" charset="0"/>
                <a:cs typeface="Times New Roman" pitchFamily="18" charset="0"/>
              </a:rPr>
              <a:t>  -  ата-аналарының пікірі мен кеңестерін тыңдайды , талқылайды; </a:t>
            </a:r>
          </a:p>
          <a:p>
            <a:pPr algn="just">
              <a:defRPr/>
            </a:pPr>
            <a:r>
              <a:rPr lang="kk-KZ" dirty="0">
                <a:solidFill>
                  <a:srgbClr val="000099"/>
                </a:solidFill>
                <a:latin typeface="Times New Roman" pitchFamily="18" charset="0"/>
                <a:cs typeface="Times New Roman" pitchFamily="18" charset="0"/>
              </a:rPr>
              <a:t>  -  </a:t>
            </a:r>
            <a:r>
              <a:rPr lang="kk-KZ" dirty="0" smtClean="0">
                <a:solidFill>
                  <a:srgbClr val="000099"/>
                </a:solidFill>
                <a:latin typeface="Times New Roman" pitchFamily="18" charset="0"/>
                <a:cs typeface="Times New Roman" pitchFamily="18" charset="0"/>
              </a:rPr>
              <a:t>әрекеттерді ойлап істейді және </a:t>
            </a:r>
            <a:r>
              <a:rPr lang="kk-KZ" dirty="0">
                <a:solidFill>
                  <a:srgbClr val="000099"/>
                </a:solidFill>
                <a:latin typeface="Times New Roman" pitchFamily="18" charset="0"/>
                <a:cs typeface="Times New Roman" pitchFamily="18" charset="0"/>
              </a:rPr>
              <a:t>басқадан да талап етеді; </a:t>
            </a:r>
          </a:p>
          <a:p>
            <a:pPr algn="just">
              <a:defRPr/>
            </a:pPr>
            <a:r>
              <a:rPr lang="kk-KZ" dirty="0">
                <a:solidFill>
                  <a:srgbClr val="000099"/>
                </a:solidFill>
                <a:latin typeface="Times New Roman" pitchFamily="18" charset="0"/>
                <a:cs typeface="Times New Roman" pitchFamily="18" charset="0"/>
              </a:rPr>
              <a:t>  -  дұрыс әлеуметтік мінез-құлықты қалыптастырады.</a:t>
            </a:r>
            <a:endParaRPr lang="ru-RU" dirty="0">
              <a:solidFill>
                <a:srgbClr val="000099"/>
              </a:solidFill>
              <a:latin typeface="Times New Roman" pitchFamily="18" charset="0"/>
              <a:cs typeface="Times New Roman" pitchFamily="18" charset="0"/>
            </a:endParaRPr>
          </a:p>
          <a:p>
            <a:pPr>
              <a:defRPr/>
            </a:pPr>
            <a:endParaRPr lang="kk-KZ" b="1" dirty="0">
              <a:solidFill>
                <a:srgbClr val="C00000"/>
              </a:solidFill>
              <a:latin typeface="Times New Roman" pitchFamily="18" charset="0"/>
              <a:cs typeface="Times New Roman" pitchFamily="18" charset="0"/>
            </a:endParaRPr>
          </a:p>
          <a:p>
            <a:pPr>
              <a:defRPr/>
            </a:pPr>
            <a:endParaRPr lang="ru-RU" b="1" dirty="0">
              <a:solidFill>
                <a:srgbClr val="C00000"/>
              </a:solidFill>
              <a:latin typeface="Times New Roman" pitchFamily="18" charset="0"/>
              <a:cs typeface="Times New Roman" pitchFamily="18" charset="0"/>
            </a:endParaRPr>
          </a:p>
        </p:txBody>
      </p:sp>
    </p:spTree>
  </p:cSld>
  <p:clrMapOvr>
    <a:masterClrMapping/>
  </p:clrMapOvr>
  <p:transition advTm="9844"/>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Рисунок10"/>
          <p:cNvPicPr>
            <a:picLocks noChangeAspect="1" noChangeArrowheads="1"/>
          </p:cNvPicPr>
          <p:nvPr/>
        </p:nvPicPr>
        <p:blipFill>
          <a:blip r:embed="rId2" cstate="print"/>
          <a:srcRect/>
          <a:stretch>
            <a:fillRect/>
          </a:stretch>
        </p:blipFill>
        <p:spPr bwMode="auto">
          <a:xfrm>
            <a:off x="0" y="0"/>
            <a:ext cx="9144000" cy="6929438"/>
          </a:xfrm>
          <a:prstGeom prst="rect">
            <a:avLst/>
          </a:prstGeom>
          <a:noFill/>
          <a:ln w="9525">
            <a:noFill/>
            <a:miter lim="800000"/>
            <a:headEnd/>
            <a:tailEnd/>
          </a:ln>
        </p:spPr>
      </p:pic>
      <p:sp>
        <p:nvSpPr>
          <p:cNvPr id="10244" name="Прямоугольник 16"/>
          <p:cNvSpPr>
            <a:spLocks noChangeArrowheads="1"/>
          </p:cNvSpPr>
          <p:nvPr/>
        </p:nvSpPr>
        <p:spPr bwMode="auto">
          <a:xfrm>
            <a:off x="428625" y="5357813"/>
            <a:ext cx="8072438" cy="646112"/>
          </a:xfrm>
          <a:prstGeom prst="rect">
            <a:avLst/>
          </a:prstGeom>
          <a:noFill/>
          <a:ln w="9525">
            <a:noFill/>
            <a:miter lim="800000"/>
            <a:headEnd/>
            <a:tailEnd/>
          </a:ln>
        </p:spPr>
        <p:txBody>
          <a:bodyPr>
            <a:spAutoFit/>
          </a:bodyPr>
          <a:lstStyle/>
          <a:p>
            <a:pPr algn="just"/>
            <a:r>
              <a:rPr lang="kk-KZ" b="1">
                <a:solidFill>
                  <a:srgbClr val="000099"/>
                </a:solidFill>
                <a:latin typeface="KZ Times New Roman" pitchFamily="18" charset="0"/>
                <a:cs typeface="Arial" charset="0"/>
              </a:rPr>
              <a:t> </a:t>
            </a:r>
          </a:p>
          <a:p>
            <a:pPr algn="just"/>
            <a:r>
              <a:rPr lang="kk-KZ" b="1">
                <a:solidFill>
                  <a:srgbClr val="000099"/>
                </a:solidFill>
                <a:latin typeface="KZ Times New Roman" pitchFamily="18" charset="0"/>
                <a:cs typeface="Arial" charset="0"/>
              </a:rPr>
              <a:t> </a:t>
            </a:r>
            <a:endParaRPr lang="ru-RU">
              <a:solidFill>
                <a:srgbClr val="002060"/>
              </a:solidFill>
              <a:latin typeface="KZ Times New Roman" pitchFamily="18" charset="0"/>
            </a:endParaRPr>
          </a:p>
        </p:txBody>
      </p:sp>
      <p:sp>
        <p:nvSpPr>
          <p:cNvPr id="19" name="Горизонтальный свиток 18"/>
          <p:cNvSpPr/>
          <p:nvPr/>
        </p:nvSpPr>
        <p:spPr>
          <a:xfrm>
            <a:off x="500063" y="785813"/>
            <a:ext cx="8286750" cy="3071815"/>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kk-KZ" b="1" dirty="0">
                <a:solidFill>
                  <a:srgbClr val="FF0000"/>
                </a:solidFill>
                <a:effectLst>
                  <a:outerShdw blurRad="38100" dist="38100" dir="2700000" algn="tl">
                    <a:srgbClr val="000000">
                      <a:alpha val="43137"/>
                    </a:srgbClr>
                  </a:outerShdw>
                </a:effectLst>
                <a:latin typeface="KZ Times New Roman" pitchFamily="18" charset="0"/>
                <a:cs typeface="Arial" pitchFamily="34" charset="0"/>
              </a:rPr>
              <a:t>                                         </a:t>
            </a:r>
            <a:r>
              <a:rPr lang="kk-KZ" b="1" dirty="0">
                <a:solidFill>
                  <a:srgbClr val="C00000"/>
                </a:solidFill>
                <a:latin typeface="KZ Times New Roman" pitchFamily="18" charset="0"/>
                <a:cs typeface="Arial" pitchFamily="34" charset="0"/>
              </a:rPr>
              <a:t>Ата-ананың тәрбие тәсілі:</a:t>
            </a:r>
            <a:endParaRPr lang="kk-KZ" b="1" dirty="0">
              <a:solidFill>
                <a:srgbClr val="FF0000"/>
              </a:solidFill>
              <a:effectLst>
                <a:outerShdw blurRad="38100" dist="38100" dir="2700000" algn="tl">
                  <a:srgbClr val="000000">
                    <a:alpha val="43137"/>
                  </a:srgbClr>
                </a:outerShdw>
              </a:effectLst>
              <a:latin typeface="KZ Times New Roman" pitchFamily="18" charset="0"/>
              <a:cs typeface="Arial" pitchFamily="34" charset="0"/>
            </a:endParaRPr>
          </a:p>
          <a:p>
            <a:pPr>
              <a:defRPr/>
            </a:pPr>
            <a:r>
              <a:rPr lang="kk-KZ" b="1" dirty="0">
                <a:solidFill>
                  <a:srgbClr val="FF0000"/>
                </a:solidFill>
                <a:effectLst>
                  <a:outerShdw blurRad="38100" dist="38100" dir="2700000" algn="tl">
                    <a:srgbClr val="000000">
                      <a:alpha val="43137"/>
                    </a:srgbClr>
                  </a:outerShdw>
                </a:effectLst>
                <a:latin typeface="KZ Times New Roman" pitchFamily="18" charset="0"/>
                <a:cs typeface="Arial" pitchFamily="34" charset="0"/>
              </a:rPr>
              <a:t> </a:t>
            </a:r>
            <a:r>
              <a:rPr lang="kk-KZ" b="1" dirty="0">
                <a:solidFill>
                  <a:srgbClr val="000099"/>
                </a:solidFill>
                <a:effectLst>
                  <a:outerShdw blurRad="38100" dist="38100" dir="2700000" algn="tl">
                    <a:srgbClr val="000000">
                      <a:alpha val="43137"/>
                    </a:srgbClr>
                  </a:outerShdw>
                </a:effectLst>
                <a:latin typeface="KZ Times New Roman" pitchFamily="18" charset="0"/>
                <a:cs typeface="Arial" pitchFamily="34" charset="0"/>
              </a:rPr>
              <a:t> </a:t>
            </a:r>
            <a:r>
              <a:rPr lang="kk-KZ" dirty="0">
                <a:solidFill>
                  <a:srgbClr val="000099"/>
                </a:solidFill>
                <a:latin typeface="KZ Times New Roman" pitchFamily="18" charset="0"/>
                <a:cs typeface="Arial" pitchFamily="34" charset="0"/>
              </a:rPr>
              <a:t>- </a:t>
            </a:r>
            <a:r>
              <a:rPr lang="kk-KZ" dirty="0" smtClean="0">
                <a:solidFill>
                  <a:srgbClr val="000099"/>
                </a:solidFill>
                <a:latin typeface="KZ Times New Roman" pitchFamily="18" charset="0"/>
                <a:cs typeface="Arial" pitchFamily="34" charset="0"/>
              </a:rPr>
              <a:t>  </a:t>
            </a:r>
            <a:r>
              <a:rPr lang="kk-KZ" dirty="0">
                <a:solidFill>
                  <a:srgbClr val="000099"/>
                </a:solidFill>
                <a:latin typeface="Times New Roman" pitchFamily="18" charset="0"/>
                <a:cs typeface="Times New Roman" pitchFamily="18" charset="0"/>
              </a:rPr>
              <a:t>бақылау деңгейі төмен;</a:t>
            </a:r>
            <a:br>
              <a:rPr lang="kk-KZ" dirty="0">
                <a:solidFill>
                  <a:srgbClr val="000099"/>
                </a:solidFill>
                <a:latin typeface="Times New Roman" pitchFamily="18" charset="0"/>
                <a:cs typeface="Times New Roman" pitchFamily="18" charset="0"/>
              </a:rPr>
            </a:br>
            <a:r>
              <a:rPr lang="kk-KZ" dirty="0">
                <a:solidFill>
                  <a:srgbClr val="000099"/>
                </a:solidFill>
                <a:latin typeface="Times New Roman" pitchFamily="18" charset="0"/>
                <a:cs typeface="Times New Roman" pitchFamily="18" charset="0"/>
              </a:rPr>
              <a:t>   -  бірақ қарым-қатынастары жылы;</a:t>
            </a:r>
            <a:br>
              <a:rPr lang="kk-KZ" dirty="0">
                <a:solidFill>
                  <a:srgbClr val="000099"/>
                </a:solidFill>
                <a:latin typeface="Times New Roman" pitchFamily="18" charset="0"/>
                <a:cs typeface="Times New Roman" pitchFamily="18" charset="0"/>
              </a:rPr>
            </a:br>
            <a:r>
              <a:rPr lang="kk-KZ" dirty="0">
                <a:solidFill>
                  <a:srgbClr val="000099"/>
                </a:solidFill>
                <a:latin typeface="Times New Roman" pitchFamily="18" charset="0"/>
                <a:cs typeface="Times New Roman" pitchFamily="18" charset="0"/>
              </a:rPr>
              <a:t>   -  басқарушылық рөлі мағынасыз;</a:t>
            </a:r>
            <a:br>
              <a:rPr lang="kk-KZ" dirty="0">
                <a:solidFill>
                  <a:srgbClr val="000099"/>
                </a:solidFill>
                <a:latin typeface="Times New Roman" pitchFamily="18" charset="0"/>
                <a:cs typeface="Times New Roman" pitchFamily="18" charset="0"/>
              </a:rPr>
            </a:br>
            <a:r>
              <a:rPr lang="kk-KZ" dirty="0">
                <a:solidFill>
                  <a:srgbClr val="000099"/>
                </a:solidFill>
                <a:latin typeface="Times New Roman" pitchFamily="18" charset="0"/>
                <a:cs typeface="Times New Roman" pitchFamily="18" charset="0"/>
              </a:rPr>
              <a:t>   - </a:t>
            </a:r>
            <a:r>
              <a:rPr lang="kk-KZ" dirty="0" smtClean="0">
                <a:solidFill>
                  <a:srgbClr val="000099"/>
                </a:solidFill>
                <a:latin typeface="Times New Roman" pitchFamily="18" charset="0"/>
                <a:cs typeface="Times New Roman" pitchFamily="18" charset="0"/>
              </a:rPr>
              <a:t> тәрбиелеуді </a:t>
            </a:r>
            <a:r>
              <a:rPr lang="kk-KZ" dirty="0">
                <a:solidFill>
                  <a:srgbClr val="000099"/>
                </a:solidFill>
                <a:latin typeface="Times New Roman" pitchFamily="18" charset="0"/>
                <a:cs typeface="Times New Roman" pitchFamily="18" charset="0"/>
              </a:rPr>
              <a:t>білмейді және тәрбиелегісі келмейді;</a:t>
            </a:r>
            <a:br>
              <a:rPr lang="kk-KZ" dirty="0">
                <a:solidFill>
                  <a:srgbClr val="000099"/>
                </a:solidFill>
                <a:latin typeface="Times New Roman" pitchFamily="18" charset="0"/>
                <a:cs typeface="Times New Roman" pitchFamily="18" charset="0"/>
              </a:rPr>
            </a:br>
            <a:r>
              <a:rPr lang="kk-KZ" dirty="0">
                <a:solidFill>
                  <a:srgbClr val="000099"/>
                </a:solidFill>
                <a:latin typeface="Times New Roman" pitchFamily="18" charset="0"/>
                <a:cs typeface="Times New Roman" pitchFamily="18" charset="0"/>
              </a:rPr>
              <a:t>   -  б</a:t>
            </a:r>
            <a:r>
              <a:rPr lang="kk-KZ" dirty="0" smtClean="0">
                <a:solidFill>
                  <a:srgbClr val="000099"/>
                </a:solidFill>
                <a:latin typeface="Times New Roman" pitchFamily="18" charset="0"/>
                <a:cs typeface="Times New Roman" pitchFamily="18" charset="0"/>
              </a:rPr>
              <a:t>аланың </a:t>
            </a:r>
            <a:r>
              <a:rPr lang="kk-KZ" dirty="0">
                <a:solidFill>
                  <a:srgbClr val="000099"/>
                </a:solidFill>
                <a:latin typeface="Times New Roman" pitchFamily="18" charset="0"/>
                <a:cs typeface="Times New Roman" pitchFamily="18" charset="0"/>
              </a:rPr>
              <a:t>тұлғасын жоғары бағалайды;</a:t>
            </a:r>
            <a:br>
              <a:rPr lang="kk-KZ" dirty="0">
                <a:solidFill>
                  <a:srgbClr val="000099"/>
                </a:solidFill>
                <a:latin typeface="Times New Roman" pitchFamily="18" charset="0"/>
                <a:cs typeface="Times New Roman" pitchFamily="18" charset="0"/>
              </a:rPr>
            </a:br>
            <a:r>
              <a:rPr lang="kk-KZ" dirty="0">
                <a:solidFill>
                  <a:srgbClr val="000099"/>
                </a:solidFill>
                <a:latin typeface="Times New Roman" pitchFamily="18" charset="0"/>
                <a:cs typeface="Times New Roman" pitchFamily="18" charset="0"/>
              </a:rPr>
              <a:t>   -  кішігірім қателіктерін кешіреді;</a:t>
            </a:r>
            <a:br>
              <a:rPr lang="kk-KZ" dirty="0">
                <a:solidFill>
                  <a:srgbClr val="000099"/>
                </a:solidFill>
                <a:latin typeface="Times New Roman" pitchFamily="18" charset="0"/>
                <a:cs typeface="Times New Roman" pitchFamily="18" charset="0"/>
              </a:rPr>
            </a:br>
            <a:r>
              <a:rPr lang="kk-KZ" dirty="0">
                <a:solidFill>
                  <a:srgbClr val="000099"/>
                </a:solidFill>
                <a:latin typeface="Times New Roman" pitchFamily="18" charset="0"/>
                <a:cs typeface="Times New Roman" pitchFamily="18" charset="0"/>
              </a:rPr>
              <a:t>   - </a:t>
            </a:r>
            <a:r>
              <a:rPr lang="kk-KZ" dirty="0" smtClean="0">
                <a:solidFill>
                  <a:srgbClr val="000099"/>
                </a:solidFill>
                <a:latin typeface="Times New Roman" pitchFamily="18" charset="0"/>
                <a:cs typeface="Times New Roman" pitchFamily="18" charset="0"/>
              </a:rPr>
              <a:t> онымен </a:t>
            </a:r>
            <a:r>
              <a:rPr lang="kk-KZ" dirty="0">
                <a:solidFill>
                  <a:srgbClr val="000099"/>
                </a:solidFill>
                <a:latin typeface="Times New Roman" pitchFamily="18" charset="0"/>
                <a:cs typeface="Times New Roman" pitchFamily="18" charset="0"/>
              </a:rPr>
              <a:t>сөйлеседі, сенеді, шектеулер мен тыйымдар қоймайды.</a:t>
            </a:r>
            <a:br>
              <a:rPr lang="kk-KZ" dirty="0">
                <a:solidFill>
                  <a:srgbClr val="000099"/>
                </a:solidFill>
                <a:latin typeface="Times New Roman" pitchFamily="18" charset="0"/>
                <a:cs typeface="Times New Roman" pitchFamily="18" charset="0"/>
              </a:rPr>
            </a:br>
            <a:endParaRPr lang="ru-RU" dirty="0">
              <a:solidFill>
                <a:srgbClr val="000099"/>
              </a:solidFill>
              <a:latin typeface="Times New Roman" pitchFamily="18" charset="0"/>
              <a:cs typeface="Times New Roman" pitchFamily="18" charset="0"/>
            </a:endParaRPr>
          </a:p>
        </p:txBody>
      </p:sp>
      <p:sp>
        <p:nvSpPr>
          <p:cNvPr id="20" name="Горизонтальный свиток 19"/>
          <p:cNvSpPr/>
          <p:nvPr/>
        </p:nvSpPr>
        <p:spPr>
          <a:xfrm>
            <a:off x="571500" y="3500438"/>
            <a:ext cx="8286750" cy="3643312"/>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kk-KZ" b="1" dirty="0">
                <a:solidFill>
                  <a:srgbClr val="C00000"/>
                </a:solidFill>
                <a:latin typeface="Times New Roman" pitchFamily="18" charset="0"/>
                <a:cs typeface="Times New Roman" pitchFamily="18" charset="0"/>
              </a:rPr>
              <a:t>Жеке тұлғаның нәтижесі:</a:t>
            </a:r>
          </a:p>
          <a:p>
            <a:pPr>
              <a:defRPr/>
            </a:pPr>
            <a:r>
              <a:rPr lang="kk-KZ" sz="1600" b="1" dirty="0">
                <a:solidFill>
                  <a:srgbClr val="002060"/>
                </a:solidFill>
                <a:latin typeface="KZ Times New Roman" pitchFamily="18" charset="0"/>
                <a:cs typeface="Arial" pitchFamily="34" charset="0"/>
              </a:rPr>
              <a:t>  </a:t>
            </a:r>
            <a:endParaRPr lang="kk-KZ"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endParaRPr>
          </a:p>
          <a:p>
            <a:pPr>
              <a:defRPr/>
            </a:pPr>
            <a:r>
              <a:rPr lang="kk-KZ"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қоғамда өзін ұстай </a:t>
            </a:r>
            <a:r>
              <a:rPr lang="kk-KZ"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алу және жауапкершілі  </a:t>
            </a:r>
            <a:r>
              <a:rPr lang="kk-KZ"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төмен; </a:t>
            </a:r>
          </a:p>
          <a:p>
            <a:pPr>
              <a:defRPr/>
            </a:pPr>
            <a:r>
              <a:rPr lang="kk-KZ"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есейе келе, әлсіздерге әлімжеттік көрсету;  </a:t>
            </a:r>
          </a:p>
          <a:p>
            <a:pPr>
              <a:defRPr/>
            </a:pPr>
            <a:r>
              <a:rPr lang="kk-KZ"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a:t>
            </a:r>
            <a:r>
              <a:rPr lang="kk-KZ"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kk-KZ"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еріншек пен немқұрайлық басым болады;</a:t>
            </a:r>
          </a:p>
          <a:p>
            <a:pPr>
              <a:defRPr/>
            </a:pPr>
            <a:r>
              <a:rPr lang="kk-KZ"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өздеріне деген сенімділігі төмен болады.</a:t>
            </a:r>
            <a:endParaRPr lang="ru-RU" dirty="0">
              <a:solidFill>
                <a:srgbClr val="000099"/>
              </a:solidFill>
              <a:latin typeface="Times New Roman" pitchFamily="18" charset="0"/>
              <a:cs typeface="Times New Roman" pitchFamily="18" charset="0"/>
            </a:endParaRPr>
          </a:p>
          <a:p>
            <a:pPr marL="342900" indent="-342900">
              <a:defRPr/>
            </a:pPr>
            <a:endParaRPr lang="kk-KZ" dirty="0">
              <a:solidFill>
                <a:srgbClr val="000099"/>
              </a:solidFill>
              <a:latin typeface="Times New Roman" pitchFamily="18" charset="0"/>
              <a:cs typeface="Times New Roman" pitchFamily="18" charset="0"/>
            </a:endParaRPr>
          </a:p>
          <a:p>
            <a:pPr>
              <a:defRPr/>
            </a:pPr>
            <a:endParaRPr lang="ru-RU" dirty="0">
              <a:solidFill>
                <a:srgbClr val="000099"/>
              </a:solidFill>
              <a:latin typeface="Times New Roman" pitchFamily="18" charset="0"/>
              <a:cs typeface="Times New Roman" pitchFamily="18" charset="0"/>
            </a:endParaRPr>
          </a:p>
        </p:txBody>
      </p:sp>
      <p:sp>
        <p:nvSpPr>
          <p:cNvPr id="7" name="Прямоугольник 6"/>
          <p:cNvSpPr/>
          <p:nvPr/>
        </p:nvSpPr>
        <p:spPr>
          <a:xfrm>
            <a:off x="2071670" y="214290"/>
            <a:ext cx="4572000" cy="830997"/>
          </a:xfrm>
          <a:prstGeom prst="rect">
            <a:avLst/>
          </a:prstGeom>
        </p:spPr>
        <p:txBody>
          <a:bodyPr>
            <a:spAutoFit/>
          </a:bodyPr>
          <a:lstStyle/>
          <a:p>
            <a:pPr algn="ctr">
              <a:defRPr/>
            </a:pPr>
            <a:r>
              <a:rPr lang="kk-KZ"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Ата-аналардың педагогикалық мәдениетінің орташа деңгейі</a:t>
            </a:r>
            <a:endParaRPr lang="ru-RU" sz="2400" dirty="0">
              <a:latin typeface="Times New Roman" pitchFamily="18" charset="0"/>
              <a:cs typeface="Times New Roman" pitchFamily="18" charset="0"/>
            </a:endParaRPr>
          </a:p>
        </p:txBody>
      </p:sp>
    </p:spTree>
  </p:cSld>
  <p:clrMapOvr>
    <a:masterClrMapping/>
  </p:clrMapOvr>
  <p:transition advTm="9844"/>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Рисунок10"/>
          <p:cNvPicPr>
            <a:picLocks noChangeAspect="1" noChangeArrowheads="1"/>
          </p:cNvPicPr>
          <p:nvPr/>
        </p:nvPicPr>
        <p:blipFill>
          <a:blip r:embed="rId2" cstate="print"/>
          <a:srcRect/>
          <a:stretch>
            <a:fillRect/>
          </a:stretch>
        </p:blipFill>
        <p:spPr bwMode="auto">
          <a:xfrm>
            <a:off x="0" y="-71438"/>
            <a:ext cx="9144000" cy="6929438"/>
          </a:xfrm>
          <a:prstGeom prst="rect">
            <a:avLst/>
          </a:prstGeom>
          <a:noFill/>
          <a:ln w="9525">
            <a:noFill/>
            <a:miter lim="800000"/>
            <a:headEnd/>
            <a:tailEnd/>
          </a:ln>
        </p:spPr>
      </p:pic>
      <p:sp>
        <p:nvSpPr>
          <p:cNvPr id="11268" name="Прямоугольник 16"/>
          <p:cNvSpPr>
            <a:spLocks noChangeArrowheads="1"/>
          </p:cNvSpPr>
          <p:nvPr/>
        </p:nvSpPr>
        <p:spPr bwMode="auto">
          <a:xfrm>
            <a:off x="428625" y="5357813"/>
            <a:ext cx="8072438" cy="646112"/>
          </a:xfrm>
          <a:prstGeom prst="rect">
            <a:avLst/>
          </a:prstGeom>
          <a:noFill/>
          <a:ln w="9525">
            <a:noFill/>
            <a:miter lim="800000"/>
            <a:headEnd/>
            <a:tailEnd/>
          </a:ln>
        </p:spPr>
        <p:txBody>
          <a:bodyPr>
            <a:spAutoFit/>
          </a:bodyPr>
          <a:lstStyle/>
          <a:p>
            <a:pPr algn="just"/>
            <a:r>
              <a:rPr lang="kk-KZ" b="1">
                <a:solidFill>
                  <a:srgbClr val="000099"/>
                </a:solidFill>
                <a:latin typeface="KZ Times New Roman" pitchFamily="18" charset="0"/>
                <a:cs typeface="Arial" charset="0"/>
              </a:rPr>
              <a:t> </a:t>
            </a:r>
          </a:p>
          <a:p>
            <a:pPr algn="just"/>
            <a:r>
              <a:rPr lang="kk-KZ" b="1">
                <a:solidFill>
                  <a:srgbClr val="000099"/>
                </a:solidFill>
                <a:latin typeface="KZ Times New Roman" pitchFamily="18" charset="0"/>
                <a:cs typeface="Arial" charset="0"/>
              </a:rPr>
              <a:t> </a:t>
            </a:r>
            <a:endParaRPr lang="ru-RU">
              <a:solidFill>
                <a:srgbClr val="002060"/>
              </a:solidFill>
              <a:latin typeface="KZ Times New Roman" pitchFamily="18" charset="0"/>
            </a:endParaRPr>
          </a:p>
        </p:txBody>
      </p:sp>
      <p:sp>
        <p:nvSpPr>
          <p:cNvPr id="19" name="Горизонтальный свиток 18"/>
          <p:cNvSpPr/>
          <p:nvPr/>
        </p:nvSpPr>
        <p:spPr>
          <a:xfrm>
            <a:off x="500063" y="357188"/>
            <a:ext cx="8286750" cy="3929068"/>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kk-KZ" b="1" dirty="0">
                <a:solidFill>
                  <a:srgbClr val="FF0000"/>
                </a:solidFill>
                <a:effectLst>
                  <a:outerShdw blurRad="38100" dist="38100" dir="2700000" algn="tl">
                    <a:srgbClr val="000000">
                      <a:alpha val="43137"/>
                    </a:srgbClr>
                  </a:outerShdw>
                </a:effectLst>
                <a:latin typeface="KZ Times New Roman" pitchFamily="18" charset="0"/>
                <a:cs typeface="Arial" pitchFamily="34" charset="0"/>
              </a:rPr>
              <a:t>                                         </a:t>
            </a:r>
            <a:r>
              <a:rPr lang="kk-KZ" sz="1600" dirty="0">
                <a:solidFill>
                  <a:srgbClr val="C00000"/>
                </a:solidFill>
                <a:latin typeface="Times New Roman" pitchFamily="18" charset="0"/>
                <a:cs typeface="Times New Roman" pitchFamily="18" charset="0"/>
              </a:rPr>
              <a:t>Ата-ананың тәрбие тәсілі:</a:t>
            </a:r>
            <a:endParaRPr lang="kk-KZ" sz="1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defRPr/>
            </a:pPr>
            <a:r>
              <a:rPr lang="kk-KZ" sz="1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ешқандай шектеулер </a:t>
            </a:r>
            <a:r>
              <a:rPr lang="kk-KZ" sz="1600"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қоймайды</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өзінің жеке </a:t>
            </a:r>
            <a:r>
              <a:rPr lang="kk-KZ" sz="1600"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бас </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мәселелерімен айналысып жүреді; </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қарым-қатынасқа жабық болады;</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баланың ішкі жан дүниесі қатты толғандырмайды;</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баланың талаптары мен сұраныстарына немқұрайлы қарайды;</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баларға көңіл аудару керек деп санамайды;</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тамағы тоқ, киімі бар болса, ата-ана парызы орындалады деп санайды;</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жазалау мен ынталандыру әдеттерін ретсіз пайдаланады;</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жазалай отырып, сол жерде-ақ ынталандырады, кедергі болмаса болды; </a:t>
            </a:r>
            <a:b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b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қамшы мен аялы </a:t>
            </a:r>
            <a:r>
              <a:rPr lang="kk-KZ" sz="1600"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алақан, қатар </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жүреді .</a:t>
            </a:r>
            <a:r>
              <a:rPr lang="kk-KZ" sz="16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r>
            <a:br>
              <a:rPr lang="kk-KZ" sz="16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solidFill>
                <a:srgbClr val="000099"/>
              </a:solidFill>
              <a:latin typeface="Times New Roman" pitchFamily="18" charset="0"/>
              <a:cs typeface="Times New Roman" pitchFamily="18" charset="0"/>
            </a:endParaRPr>
          </a:p>
        </p:txBody>
      </p:sp>
      <p:sp>
        <p:nvSpPr>
          <p:cNvPr id="20" name="Горизонтальный свиток 19"/>
          <p:cNvSpPr/>
          <p:nvPr/>
        </p:nvSpPr>
        <p:spPr>
          <a:xfrm>
            <a:off x="571500" y="3857628"/>
            <a:ext cx="8286750" cy="3000372"/>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kk-KZ" b="1" dirty="0">
                <a:solidFill>
                  <a:srgbClr val="C00000"/>
                </a:solidFill>
                <a:latin typeface="Times New Roman" pitchFamily="18" charset="0"/>
                <a:cs typeface="Times New Roman" pitchFamily="18" charset="0"/>
              </a:rPr>
              <a:t>Жеке тұлғаның нәтижесі:</a:t>
            </a:r>
          </a:p>
          <a:p>
            <a:pPr>
              <a:defRPr/>
            </a:pPr>
            <a:r>
              <a:rPr lang="kk-KZ" sz="1600" b="1" dirty="0">
                <a:solidFill>
                  <a:srgbClr val="002060"/>
                </a:solidFill>
                <a:latin typeface="KZ Times New Roman" pitchFamily="18" charset="0"/>
                <a:cs typeface="Arial" pitchFamily="34" charset="0"/>
              </a:rPr>
              <a:t>  </a:t>
            </a:r>
            <a:r>
              <a:rPr lang="kk-KZ" sz="1600" dirty="0">
                <a:solidFill>
                  <a:srgbClr val="000099"/>
                </a:solidFill>
                <a:latin typeface="Times New Roman" pitchFamily="18" charset="0"/>
                <a:cs typeface="Times New Roman" pitchFamily="18" charset="0"/>
              </a:rPr>
              <a:t>-</a:t>
            </a:r>
            <a:r>
              <a:rPr lang="kk-KZ" sz="16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бала бойында жағыну, жалпақтау сияқты </a:t>
            </a:r>
            <a:r>
              <a:rPr lang="kk-KZ" sz="1600"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қасиеттері пайда </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болады</a:t>
            </a:r>
            <a:r>
              <a:rPr lang="kk-KZ" sz="1600"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a:t>
            </a:r>
            <a:endPar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endParaRPr>
          </a:p>
          <a:p>
            <a:pPr>
              <a:defRPr/>
            </a:pP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өз ойы болмайды;</a:t>
            </a:r>
          </a:p>
          <a:p>
            <a:pPr>
              <a:defRPr/>
            </a:pP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шынайы көңілмен жаны ашып, аяушылық білдірмейді; </a:t>
            </a:r>
          </a:p>
          <a:p>
            <a:pPr>
              <a:defRPr/>
            </a:pP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көбінесе ой </a:t>
            </a:r>
            <a:r>
              <a:rPr lang="kk-KZ" sz="1600"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еңбегін де</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қимыл </a:t>
            </a:r>
            <a:r>
              <a:rPr lang="kk-KZ" sz="1600"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еңбегін  де </a:t>
            </a: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жақсы көрмейді; </a:t>
            </a:r>
          </a:p>
          <a:p>
            <a:pPr>
              <a:defRPr/>
            </a:pPr>
            <a:r>
              <a:rPr lang="kk-KZ" sz="1600"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  проблемалық мінез-құлыққа жақын болады.</a:t>
            </a:r>
            <a:endParaRPr lang="kk-KZ" sz="1600" dirty="0">
              <a:solidFill>
                <a:srgbClr val="000099"/>
              </a:solidFill>
              <a:latin typeface="Times New Roman" pitchFamily="18" charset="0"/>
              <a:cs typeface="Times New Roman" pitchFamily="18" charset="0"/>
            </a:endParaRPr>
          </a:p>
          <a:p>
            <a:pPr>
              <a:defRPr/>
            </a:pPr>
            <a:endParaRPr lang="ru-RU" sz="1400" b="1" dirty="0">
              <a:solidFill>
                <a:srgbClr val="000099"/>
              </a:solidFill>
              <a:latin typeface="Times New Roman" pitchFamily="18" charset="0"/>
              <a:cs typeface="Times New Roman" pitchFamily="18" charset="0"/>
            </a:endParaRPr>
          </a:p>
        </p:txBody>
      </p:sp>
      <p:sp>
        <p:nvSpPr>
          <p:cNvPr id="7" name="Прямоугольник 6"/>
          <p:cNvSpPr/>
          <p:nvPr/>
        </p:nvSpPr>
        <p:spPr>
          <a:xfrm>
            <a:off x="2214546" y="0"/>
            <a:ext cx="4572000" cy="830997"/>
          </a:xfrm>
          <a:prstGeom prst="rect">
            <a:avLst/>
          </a:prstGeom>
        </p:spPr>
        <p:txBody>
          <a:bodyPr>
            <a:spAutoFit/>
          </a:bodyPr>
          <a:lstStyle/>
          <a:p>
            <a:pPr algn="ctr">
              <a:defRPr/>
            </a:pPr>
            <a:r>
              <a:rPr lang="kk-KZ"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Ата-аналардың педагогикалық мәдениетінің төменгі деңгейі</a:t>
            </a:r>
            <a:endParaRPr lang="ru-RU" sz="2400" dirty="0">
              <a:latin typeface="Times New Roman" pitchFamily="18" charset="0"/>
              <a:cs typeface="Times New Roman" pitchFamily="18" charset="0"/>
            </a:endParaRPr>
          </a:p>
        </p:txBody>
      </p:sp>
    </p:spTree>
  </p:cSld>
  <p:clrMapOvr>
    <a:masterClrMapping/>
  </p:clrMapOvr>
  <p:transition advTm="9844"/>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85720" y="428604"/>
            <a:ext cx="8504238" cy="1285884"/>
          </a:xfrm>
        </p:spPr>
        <p:txBody>
          <a:bodyPr>
            <a:normAutofit/>
          </a:bodyPr>
          <a:lstStyle/>
          <a:p>
            <a:pPr algn="ctr">
              <a:buNone/>
            </a:pPr>
            <a:r>
              <a:rPr lang="kk-KZ" sz="2800" b="1" dirty="0" smtClean="0">
                <a:solidFill>
                  <a:srgbClr val="FF0000"/>
                </a:solidFill>
                <a:latin typeface="Times New Roman" pitchFamily="18" charset="0"/>
                <a:cs typeface="Times New Roman" pitchFamily="18" charset="0"/>
              </a:rPr>
              <a:t>“Балалар өмір сүруді өмірден үйренеді” </a:t>
            </a:r>
          </a:p>
          <a:p>
            <a:pPr algn="ctr">
              <a:buNone/>
            </a:pPr>
            <a:r>
              <a:rPr lang="kk-KZ" sz="2800" b="1" dirty="0" smtClean="0">
                <a:solidFill>
                  <a:srgbClr val="FF0000"/>
                </a:solidFill>
                <a:latin typeface="Times New Roman" pitchFamily="18" charset="0"/>
                <a:cs typeface="Times New Roman" pitchFamily="18" charset="0"/>
              </a:rPr>
              <a:t>Егер:</a:t>
            </a:r>
            <a:endParaRPr lang="ru-RU" sz="2800" b="1" dirty="0" smtClean="0">
              <a:solidFill>
                <a:srgbClr val="FF0000"/>
              </a:solidFill>
              <a:latin typeface="Times New Roman" pitchFamily="18" charset="0"/>
              <a:cs typeface="Times New Roman" pitchFamily="18" charset="0"/>
            </a:endParaRPr>
          </a:p>
        </p:txBody>
      </p:sp>
      <p:sp>
        <p:nvSpPr>
          <p:cNvPr id="5" name="Прямоугольник 4"/>
          <p:cNvSpPr/>
          <p:nvPr/>
        </p:nvSpPr>
        <p:spPr>
          <a:xfrm>
            <a:off x="2143108" y="4857760"/>
            <a:ext cx="184731" cy="369332"/>
          </a:xfrm>
          <a:prstGeom prst="rect">
            <a:avLst/>
          </a:prstGeom>
        </p:spPr>
        <p:txBody>
          <a:bodyPr wrap="none">
            <a:spAutoFit/>
          </a:bodyPr>
          <a:lstStyle/>
          <a:p>
            <a:endParaRPr lang="ru-RU" dirty="0"/>
          </a:p>
        </p:txBody>
      </p:sp>
      <p:sp>
        <p:nvSpPr>
          <p:cNvPr id="6" name="Прямоугольник 5"/>
          <p:cNvSpPr/>
          <p:nvPr/>
        </p:nvSpPr>
        <p:spPr>
          <a:xfrm>
            <a:off x="214282" y="171448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Баланы үнемі сынай берсе,</a:t>
            </a:r>
            <a:endParaRPr lang="ru-RU" sz="2400" b="1" dirty="0">
              <a:solidFill>
                <a:schemeClr val="bg1"/>
              </a:solidFill>
            </a:endParaRPr>
          </a:p>
        </p:txBody>
      </p:sp>
      <p:sp>
        <p:nvSpPr>
          <p:cNvPr id="7" name="Прямоугольник 6"/>
          <p:cNvSpPr/>
          <p:nvPr/>
        </p:nvSpPr>
        <p:spPr>
          <a:xfrm>
            <a:off x="4286248" y="171448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9" name="Прямоугольник 8"/>
          <p:cNvSpPr/>
          <p:nvPr/>
        </p:nvSpPr>
        <p:spPr>
          <a:xfrm>
            <a:off x="4355976" y="1700808"/>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ол жек көруді үйренеді .</a:t>
            </a:r>
            <a:endParaRPr lang="ru-RU" sz="2400" b="1" dirty="0">
              <a:solidFill>
                <a:schemeClr val="bg1"/>
              </a:solidFill>
            </a:endParaRPr>
          </a:p>
        </p:txBody>
      </p:sp>
      <p:sp>
        <p:nvSpPr>
          <p:cNvPr id="10" name="Прямоугольник 9"/>
          <p:cNvSpPr/>
          <p:nvPr/>
        </p:nvSpPr>
        <p:spPr>
          <a:xfrm>
            <a:off x="214282" y="278605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Баланы мұқата берсе,</a:t>
            </a:r>
            <a:endParaRPr lang="ru-RU" sz="2400" b="1" dirty="0">
              <a:solidFill>
                <a:schemeClr val="bg1"/>
              </a:solidFill>
            </a:endParaRPr>
          </a:p>
        </p:txBody>
      </p:sp>
      <p:sp>
        <p:nvSpPr>
          <p:cNvPr id="11" name="Прямоугольник 10"/>
          <p:cNvSpPr/>
          <p:nvPr/>
        </p:nvSpPr>
        <p:spPr>
          <a:xfrm>
            <a:off x="4286248" y="278605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2" name="Прямоугольник 11"/>
          <p:cNvSpPr/>
          <p:nvPr/>
        </p:nvSpPr>
        <p:spPr>
          <a:xfrm>
            <a:off x="214282" y="3786190"/>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Баланы мақтаса,</a:t>
            </a:r>
            <a:endParaRPr lang="ru-RU" sz="2400" b="1" dirty="0">
              <a:solidFill>
                <a:schemeClr val="bg1"/>
              </a:solidFill>
            </a:endParaRPr>
          </a:p>
        </p:txBody>
      </p:sp>
      <p:sp>
        <p:nvSpPr>
          <p:cNvPr id="13" name="Прямоугольник 12"/>
          <p:cNvSpPr/>
          <p:nvPr/>
        </p:nvSpPr>
        <p:spPr>
          <a:xfrm>
            <a:off x="4286248" y="3786190"/>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4" name="Прямоугольник 13"/>
          <p:cNvSpPr/>
          <p:nvPr/>
        </p:nvSpPr>
        <p:spPr>
          <a:xfrm>
            <a:off x="214282" y="4786322"/>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Баланы қолдаса,</a:t>
            </a:r>
            <a:endParaRPr lang="ru-RU" sz="2400" b="1" dirty="0">
              <a:solidFill>
                <a:schemeClr val="bg1"/>
              </a:solidFill>
            </a:endParaRPr>
          </a:p>
        </p:txBody>
      </p:sp>
      <p:sp>
        <p:nvSpPr>
          <p:cNvPr id="15" name="Прямоугольник 14"/>
          <p:cNvSpPr/>
          <p:nvPr/>
        </p:nvSpPr>
        <p:spPr>
          <a:xfrm>
            <a:off x="4286248" y="4786322"/>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6" name="Прямоугольник 15"/>
          <p:cNvSpPr/>
          <p:nvPr/>
        </p:nvSpPr>
        <p:spPr>
          <a:xfrm>
            <a:off x="214282" y="5786454"/>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Баланы жазғыра берсе,</a:t>
            </a:r>
            <a:endParaRPr lang="ru-RU" sz="2400" b="1" dirty="0">
              <a:solidFill>
                <a:schemeClr val="bg1"/>
              </a:solidFill>
            </a:endParaRPr>
          </a:p>
        </p:txBody>
      </p:sp>
      <p:sp>
        <p:nvSpPr>
          <p:cNvPr id="17" name="Прямоугольник 16"/>
          <p:cNvSpPr/>
          <p:nvPr/>
        </p:nvSpPr>
        <p:spPr>
          <a:xfrm>
            <a:off x="4286248" y="5786454"/>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8" name="Прямоугольник 17"/>
          <p:cNvSpPr/>
          <p:nvPr/>
        </p:nvSpPr>
        <p:spPr>
          <a:xfrm>
            <a:off x="4286248" y="2786058"/>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ол тұйық болуды үйренеді .</a:t>
            </a:r>
            <a:endParaRPr lang="ru-RU" sz="2400" b="1" dirty="0">
              <a:solidFill>
                <a:schemeClr val="bg1"/>
              </a:solidFill>
            </a:endParaRPr>
          </a:p>
        </p:txBody>
      </p:sp>
      <p:sp>
        <p:nvSpPr>
          <p:cNvPr id="19" name="Прямоугольник 18"/>
          <p:cNvSpPr/>
          <p:nvPr/>
        </p:nvSpPr>
        <p:spPr>
          <a:xfrm>
            <a:off x="4286248" y="3786190"/>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ол игілікті болып үйренеді. </a:t>
            </a:r>
            <a:endParaRPr lang="ru-RU" sz="2400" b="1" dirty="0">
              <a:solidFill>
                <a:schemeClr val="bg1"/>
              </a:solidFill>
            </a:endParaRPr>
          </a:p>
        </p:txBody>
      </p:sp>
      <p:sp>
        <p:nvSpPr>
          <p:cNvPr id="20" name="Прямоугольник 19"/>
          <p:cNvSpPr/>
          <p:nvPr/>
        </p:nvSpPr>
        <p:spPr>
          <a:xfrm>
            <a:off x="4286248" y="4786322"/>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ол өзін бағалауды үйренеді. </a:t>
            </a:r>
            <a:endParaRPr lang="ru-RU" sz="2400" b="1" dirty="0">
              <a:solidFill>
                <a:schemeClr val="bg1"/>
              </a:solidFill>
            </a:endParaRPr>
          </a:p>
        </p:txBody>
      </p:sp>
      <p:sp>
        <p:nvSpPr>
          <p:cNvPr id="21" name="Прямоугольник 20"/>
          <p:cNvSpPr/>
          <p:nvPr/>
        </p:nvSpPr>
        <p:spPr>
          <a:xfrm>
            <a:off x="4286248" y="5786454"/>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ол кінәлі болып өмір сүруге үйренеді .</a:t>
            </a:r>
            <a:endParaRPr lang="ru-RU" sz="2400" b="1" dirty="0">
              <a:solidFill>
                <a:schemeClr val="bg1"/>
              </a:solidFill>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additive="base">
                                        <p:cTn id="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 calcmode="lin" valueType="num">
                                      <p:cBhvr additive="base">
                                        <p:cTn id="1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
                                            <p:bg/>
                                          </p:spTgt>
                                        </p:tgtEl>
                                        <p:attrNameLst>
                                          <p:attrName>style.visibility</p:attrName>
                                        </p:attrNameLst>
                                      </p:cBhvr>
                                      <p:to>
                                        <p:strVal val="visible"/>
                                      </p:to>
                                    </p:set>
                                    <p:anim calcmode="lin" valueType="num">
                                      <p:cBhvr additive="base">
                                        <p:cTn id="17" dur="500" fill="hold"/>
                                        <p:tgtEl>
                                          <p:spTgt spid="18">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18">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 calcmode="lin" valueType="num">
                                      <p:cBhvr additive="base">
                                        <p:cTn id="2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
                                            <p:bg/>
                                          </p:spTgt>
                                        </p:tgtEl>
                                        <p:attrNameLst>
                                          <p:attrName>style.visibility</p:attrName>
                                        </p:attrNameLst>
                                      </p:cBhvr>
                                      <p:to>
                                        <p:strVal val="visible"/>
                                      </p:to>
                                    </p:set>
                                    <p:anim calcmode="lin" valueType="num">
                                      <p:cBhvr additive="base">
                                        <p:cTn id="27" dur="500" fill="hold"/>
                                        <p:tgtEl>
                                          <p:spTgt spid="19">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19">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xEl>
                                              <p:pRg st="0" end="0"/>
                                            </p:txEl>
                                          </p:spTgt>
                                        </p:tgtEl>
                                        <p:attrNameLst>
                                          <p:attrName>style.visibility</p:attrName>
                                        </p:attrNameLst>
                                      </p:cBhvr>
                                      <p:to>
                                        <p:strVal val="visible"/>
                                      </p:to>
                                    </p:set>
                                    <p:anim calcmode="lin" valueType="num">
                                      <p:cBhvr additive="base">
                                        <p:cTn id="31"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bg/>
                                          </p:spTgt>
                                        </p:tgtEl>
                                        <p:attrNameLst>
                                          <p:attrName>style.visibility</p:attrName>
                                        </p:attrNameLst>
                                      </p:cBhvr>
                                      <p:to>
                                        <p:strVal val="visible"/>
                                      </p:to>
                                    </p:set>
                                    <p:anim calcmode="lin" valueType="num">
                                      <p:cBhvr additive="base">
                                        <p:cTn id="37" dur="500" fill="hold"/>
                                        <p:tgtEl>
                                          <p:spTgt spid="20">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0">
                                            <p:bg/>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0">
                                            <p:txEl>
                                              <p:pRg st="0" end="0"/>
                                            </p:txEl>
                                          </p:spTgt>
                                        </p:tgtEl>
                                        <p:attrNameLst>
                                          <p:attrName>style.visibility</p:attrName>
                                        </p:attrNameLst>
                                      </p:cBhvr>
                                      <p:to>
                                        <p:strVal val="visible"/>
                                      </p:to>
                                    </p:set>
                                    <p:anim calcmode="lin" valueType="num">
                                      <p:cBhvr additive="base">
                                        <p:cTn id="41"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1">
                                            <p:bg/>
                                          </p:spTgt>
                                        </p:tgtEl>
                                        <p:attrNameLst>
                                          <p:attrName>style.visibility</p:attrName>
                                        </p:attrNameLst>
                                      </p:cBhvr>
                                      <p:to>
                                        <p:strVal val="visible"/>
                                      </p:to>
                                    </p:set>
                                    <p:anim calcmode="lin" valueType="num">
                                      <p:cBhvr additive="base">
                                        <p:cTn id="47" dur="500" fill="hold"/>
                                        <p:tgtEl>
                                          <p:spTgt spid="21">
                                            <p:bg/>
                                          </p:spTgt>
                                        </p:tgtEl>
                                        <p:attrNameLst>
                                          <p:attrName>ppt_x</p:attrName>
                                        </p:attrNameLst>
                                      </p:cBhvr>
                                      <p:tavLst>
                                        <p:tav tm="0">
                                          <p:val>
                                            <p:strVal val="#ppt_x"/>
                                          </p:val>
                                        </p:tav>
                                        <p:tav tm="100000">
                                          <p:val>
                                            <p:strVal val="#ppt_x"/>
                                          </p:val>
                                        </p:tav>
                                      </p:tavLst>
                                    </p:anim>
                                    <p:anim calcmode="lin" valueType="num">
                                      <p:cBhvr additive="base">
                                        <p:cTn id="48" dur="500" fill="hold"/>
                                        <p:tgtEl>
                                          <p:spTgt spid="21">
                                            <p:bg/>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
                                            <p:txEl>
                                              <p:pRg st="0" end="0"/>
                                            </p:txEl>
                                          </p:spTgt>
                                        </p:tgtEl>
                                        <p:attrNameLst>
                                          <p:attrName>style.visibility</p:attrName>
                                        </p:attrNameLst>
                                      </p:cBhvr>
                                      <p:to>
                                        <p:strVal val="visible"/>
                                      </p:to>
                                    </p:set>
                                    <p:anim calcmode="lin" valueType="num">
                                      <p:cBhvr additive="base">
                                        <p:cTn id="5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18" grpId="0" build="allAtOnce" animBg="1"/>
      <p:bldP spid="19" grpId="0" build="allAtOnce" animBg="1"/>
      <p:bldP spid="20" grpId="0" build="allAtOnce" animBg="1"/>
      <p:bldP spid="21" grpId="0" build="allAtOnce"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85720" y="428604"/>
            <a:ext cx="8504238" cy="1285884"/>
          </a:xfrm>
        </p:spPr>
        <p:txBody>
          <a:bodyPr>
            <a:normAutofit/>
          </a:bodyPr>
          <a:lstStyle/>
          <a:p>
            <a:pPr algn="ctr">
              <a:buNone/>
            </a:pPr>
            <a:r>
              <a:rPr lang="kk-KZ" sz="2800" b="1" dirty="0" smtClean="0">
                <a:solidFill>
                  <a:srgbClr val="FF0000"/>
                </a:solidFill>
                <a:latin typeface="Times New Roman" pitchFamily="18" charset="0"/>
                <a:cs typeface="Times New Roman" pitchFamily="18" charset="0"/>
              </a:rPr>
              <a:t>“Балалар өмір сүруді өмірден үйренеді” </a:t>
            </a:r>
          </a:p>
          <a:p>
            <a:pPr algn="ctr">
              <a:buNone/>
            </a:pPr>
            <a:r>
              <a:rPr lang="kk-KZ" sz="2800" b="1" dirty="0" smtClean="0">
                <a:solidFill>
                  <a:srgbClr val="FF0000"/>
                </a:solidFill>
                <a:latin typeface="Times New Roman" pitchFamily="18" charset="0"/>
                <a:cs typeface="Times New Roman" pitchFamily="18" charset="0"/>
              </a:rPr>
              <a:t>Егер:</a:t>
            </a:r>
            <a:endParaRPr lang="ru-RU" sz="2800" b="1" dirty="0" smtClean="0">
              <a:solidFill>
                <a:srgbClr val="FF0000"/>
              </a:solidFill>
              <a:latin typeface="Times New Roman" pitchFamily="18" charset="0"/>
              <a:cs typeface="Times New Roman" pitchFamily="18" charset="0"/>
            </a:endParaRPr>
          </a:p>
        </p:txBody>
      </p:sp>
      <p:sp>
        <p:nvSpPr>
          <p:cNvPr id="5" name="Прямоугольник 4"/>
          <p:cNvSpPr/>
          <p:nvPr/>
        </p:nvSpPr>
        <p:spPr>
          <a:xfrm>
            <a:off x="2143108" y="4857760"/>
            <a:ext cx="184731" cy="369332"/>
          </a:xfrm>
          <a:prstGeom prst="rect">
            <a:avLst/>
          </a:prstGeom>
        </p:spPr>
        <p:txBody>
          <a:bodyPr wrap="none">
            <a:spAutoFit/>
          </a:bodyPr>
          <a:lstStyle/>
          <a:p>
            <a:endParaRPr lang="ru-RU" dirty="0"/>
          </a:p>
        </p:txBody>
      </p:sp>
      <p:sp>
        <p:nvSpPr>
          <p:cNvPr id="6" name="Прямоугольник 5"/>
          <p:cNvSpPr/>
          <p:nvPr/>
        </p:nvSpPr>
        <p:spPr>
          <a:xfrm>
            <a:off x="214282" y="171448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 шыдамдылықта өссе,</a:t>
            </a:r>
            <a:endParaRPr lang="ru-RU" sz="2400" b="1" dirty="0">
              <a:solidFill>
                <a:schemeClr val="bg1"/>
              </a:solidFill>
            </a:endParaRPr>
          </a:p>
        </p:txBody>
      </p:sp>
      <p:sp>
        <p:nvSpPr>
          <p:cNvPr id="7" name="Прямоугольник 6"/>
          <p:cNvSpPr/>
          <p:nvPr/>
        </p:nvSpPr>
        <p:spPr>
          <a:xfrm>
            <a:off x="4286248" y="171448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9" name="Прямоугольник 8"/>
          <p:cNvSpPr/>
          <p:nvPr/>
        </p:nvSpPr>
        <p:spPr>
          <a:xfrm>
            <a:off x="4286248" y="1714488"/>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басқаларды түсінуге тырысып үйренеді .</a:t>
            </a:r>
            <a:endParaRPr lang="ru-RU" sz="2400" b="1" dirty="0">
              <a:solidFill>
                <a:schemeClr val="bg1"/>
              </a:solidFill>
            </a:endParaRPr>
          </a:p>
        </p:txBody>
      </p:sp>
      <p:sp>
        <p:nvSpPr>
          <p:cNvPr id="10" name="Прямоугольник 9"/>
          <p:cNvSpPr/>
          <p:nvPr/>
        </p:nvSpPr>
        <p:spPr>
          <a:xfrm>
            <a:off x="214282" y="278605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 адалдықта өссе,</a:t>
            </a:r>
            <a:endParaRPr lang="ru-RU" sz="2400" b="1" dirty="0">
              <a:solidFill>
                <a:schemeClr val="bg1"/>
              </a:solidFill>
            </a:endParaRPr>
          </a:p>
        </p:txBody>
      </p:sp>
      <p:sp>
        <p:nvSpPr>
          <p:cNvPr id="11" name="Прямоугольник 10"/>
          <p:cNvSpPr/>
          <p:nvPr/>
        </p:nvSpPr>
        <p:spPr>
          <a:xfrm>
            <a:off x="4286248" y="2786058"/>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2" name="Прямоугольник 11"/>
          <p:cNvSpPr/>
          <p:nvPr/>
        </p:nvSpPr>
        <p:spPr>
          <a:xfrm>
            <a:off x="214282" y="3786190"/>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 қауіпсіздікте өссе,</a:t>
            </a:r>
            <a:endParaRPr lang="ru-RU" sz="2400" b="1" dirty="0">
              <a:solidFill>
                <a:schemeClr val="bg1"/>
              </a:solidFill>
            </a:endParaRPr>
          </a:p>
        </p:txBody>
      </p:sp>
      <p:sp>
        <p:nvSpPr>
          <p:cNvPr id="13" name="Прямоугольник 12"/>
          <p:cNvSpPr/>
          <p:nvPr/>
        </p:nvSpPr>
        <p:spPr>
          <a:xfrm>
            <a:off x="4286248" y="3786190"/>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4" name="Прямоугольник 13"/>
          <p:cNvSpPr/>
          <p:nvPr/>
        </p:nvSpPr>
        <p:spPr>
          <a:xfrm>
            <a:off x="214282" y="4786322"/>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 қастастықта өссе,</a:t>
            </a:r>
            <a:endParaRPr lang="ru-RU" sz="2400" b="1" dirty="0">
              <a:solidFill>
                <a:schemeClr val="bg1"/>
              </a:solidFill>
            </a:endParaRPr>
          </a:p>
        </p:txBody>
      </p:sp>
      <p:sp>
        <p:nvSpPr>
          <p:cNvPr id="15" name="Прямоугольник 14"/>
          <p:cNvSpPr/>
          <p:nvPr/>
        </p:nvSpPr>
        <p:spPr>
          <a:xfrm>
            <a:off x="4286248" y="4786322"/>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6" name="Прямоугольник 15"/>
          <p:cNvSpPr/>
          <p:nvPr/>
        </p:nvSpPr>
        <p:spPr>
          <a:xfrm>
            <a:off x="214282" y="5786454"/>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Бала түсіністік пен жылы шырайлы ахуалда өссе,</a:t>
            </a:r>
            <a:endParaRPr lang="ru-RU" sz="2400" b="1" dirty="0">
              <a:solidFill>
                <a:schemeClr val="bg1"/>
              </a:solidFill>
            </a:endParaRPr>
          </a:p>
        </p:txBody>
      </p:sp>
      <p:sp>
        <p:nvSpPr>
          <p:cNvPr id="17" name="Прямоугольник 16"/>
          <p:cNvSpPr/>
          <p:nvPr/>
        </p:nvSpPr>
        <p:spPr>
          <a:xfrm>
            <a:off x="4286248" y="5786454"/>
            <a:ext cx="4000528"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неге үйренеді бала?</a:t>
            </a:r>
            <a:endParaRPr lang="ru-RU" sz="2400" b="1" dirty="0">
              <a:solidFill>
                <a:schemeClr val="bg1"/>
              </a:solidFill>
            </a:endParaRPr>
          </a:p>
        </p:txBody>
      </p:sp>
      <p:sp>
        <p:nvSpPr>
          <p:cNvPr id="18" name="Прямоугольник 17"/>
          <p:cNvSpPr/>
          <p:nvPr/>
        </p:nvSpPr>
        <p:spPr>
          <a:xfrm>
            <a:off x="4286248" y="2786058"/>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әділетті болуға үйренеді .</a:t>
            </a:r>
            <a:endParaRPr lang="ru-RU" sz="2400" b="1" dirty="0">
              <a:solidFill>
                <a:schemeClr val="bg1"/>
              </a:solidFill>
            </a:endParaRPr>
          </a:p>
        </p:txBody>
      </p:sp>
      <p:sp>
        <p:nvSpPr>
          <p:cNvPr id="19" name="Прямоугольник 18"/>
          <p:cNvSpPr/>
          <p:nvPr/>
        </p:nvSpPr>
        <p:spPr>
          <a:xfrm>
            <a:off x="4286248" y="3786190"/>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 адамдарға сенуді үйренеді .</a:t>
            </a:r>
            <a:endParaRPr lang="ru-RU" sz="2400" b="1" dirty="0">
              <a:solidFill>
                <a:schemeClr val="bg1"/>
              </a:solidFill>
            </a:endParaRPr>
          </a:p>
        </p:txBody>
      </p:sp>
      <p:sp>
        <p:nvSpPr>
          <p:cNvPr id="20" name="Прямоугольник 19"/>
          <p:cNvSpPr/>
          <p:nvPr/>
        </p:nvSpPr>
        <p:spPr>
          <a:xfrm>
            <a:off x="4286248" y="4786322"/>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 басқыншыл болып үйренеді .</a:t>
            </a:r>
            <a:endParaRPr lang="ru-RU" sz="2400" b="1" dirty="0">
              <a:solidFill>
                <a:schemeClr val="bg1"/>
              </a:solidFill>
            </a:endParaRPr>
          </a:p>
        </p:txBody>
      </p:sp>
      <p:sp>
        <p:nvSpPr>
          <p:cNvPr id="21" name="Прямоугольник 20"/>
          <p:cNvSpPr/>
          <p:nvPr/>
        </p:nvSpPr>
        <p:spPr>
          <a:xfrm>
            <a:off x="4286248" y="5786454"/>
            <a:ext cx="4643470" cy="92869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chemeClr val="bg1"/>
                </a:solidFill>
                <a:latin typeface="Times New Roman" pitchFamily="18" charset="0"/>
                <a:cs typeface="Times New Roman" pitchFamily="18" charset="0"/>
              </a:rPr>
              <a:t>ол осы өмірде махаббатты табуға үйренеді .</a:t>
            </a:r>
            <a:endParaRPr lang="ru-RU" sz="2400" b="1" dirty="0">
              <a:solidFill>
                <a:schemeClr val="bg1"/>
              </a:solidFill>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additive="base">
                                        <p:cTn id="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 calcmode="lin" valueType="num">
                                      <p:cBhvr additive="base">
                                        <p:cTn id="1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
                                            <p:bg/>
                                          </p:spTgt>
                                        </p:tgtEl>
                                        <p:attrNameLst>
                                          <p:attrName>style.visibility</p:attrName>
                                        </p:attrNameLst>
                                      </p:cBhvr>
                                      <p:to>
                                        <p:strVal val="visible"/>
                                      </p:to>
                                    </p:set>
                                    <p:anim calcmode="lin" valueType="num">
                                      <p:cBhvr additive="base">
                                        <p:cTn id="17" dur="500" fill="hold"/>
                                        <p:tgtEl>
                                          <p:spTgt spid="18">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18">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 calcmode="lin" valueType="num">
                                      <p:cBhvr additive="base">
                                        <p:cTn id="2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
                                            <p:bg/>
                                          </p:spTgt>
                                        </p:tgtEl>
                                        <p:attrNameLst>
                                          <p:attrName>style.visibility</p:attrName>
                                        </p:attrNameLst>
                                      </p:cBhvr>
                                      <p:to>
                                        <p:strVal val="visible"/>
                                      </p:to>
                                    </p:set>
                                    <p:anim calcmode="lin" valueType="num">
                                      <p:cBhvr additive="base">
                                        <p:cTn id="27" dur="500" fill="hold"/>
                                        <p:tgtEl>
                                          <p:spTgt spid="19">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19">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xEl>
                                              <p:pRg st="0" end="0"/>
                                            </p:txEl>
                                          </p:spTgt>
                                        </p:tgtEl>
                                        <p:attrNameLst>
                                          <p:attrName>style.visibility</p:attrName>
                                        </p:attrNameLst>
                                      </p:cBhvr>
                                      <p:to>
                                        <p:strVal val="visible"/>
                                      </p:to>
                                    </p:set>
                                    <p:anim calcmode="lin" valueType="num">
                                      <p:cBhvr additive="base">
                                        <p:cTn id="31"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bg/>
                                          </p:spTgt>
                                        </p:tgtEl>
                                        <p:attrNameLst>
                                          <p:attrName>style.visibility</p:attrName>
                                        </p:attrNameLst>
                                      </p:cBhvr>
                                      <p:to>
                                        <p:strVal val="visible"/>
                                      </p:to>
                                    </p:set>
                                    <p:anim calcmode="lin" valueType="num">
                                      <p:cBhvr additive="base">
                                        <p:cTn id="37" dur="500" fill="hold"/>
                                        <p:tgtEl>
                                          <p:spTgt spid="20">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0">
                                            <p:bg/>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0">
                                            <p:txEl>
                                              <p:pRg st="0" end="0"/>
                                            </p:txEl>
                                          </p:spTgt>
                                        </p:tgtEl>
                                        <p:attrNameLst>
                                          <p:attrName>style.visibility</p:attrName>
                                        </p:attrNameLst>
                                      </p:cBhvr>
                                      <p:to>
                                        <p:strVal val="visible"/>
                                      </p:to>
                                    </p:set>
                                    <p:anim calcmode="lin" valueType="num">
                                      <p:cBhvr additive="base">
                                        <p:cTn id="41"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1">
                                            <p:bg/>
                                          </p:spTgt>
                                        </p:tgtEl>
                                        <p:attrNameLst>
                                          <p:attrName>style.visibility</p:attrName>
                                        </p:attrNameLst>
                                      </p:cBhvr>
                                      <p:to>
                                        <p:strVal val="visible"/>
                                      </p:to>
                                    </p:set>
                                    <p:anim calcmode="lin" valueType="num">
                                      <p:cBhvr additive="base">
                                        <p:cTn id="47" dur="500" fill="hold"/>
                                        <p:tgtEl>
                                          <p:spTgt spid="21">
                                            <p:bg/>
                                          </p:spTgt>
                                        </p:tgtEl>
                                        <p:attrNameLst>
                                          <p:attrName>ppt_x</p:attrName>
                                        </p:attrNameLst>
                                      </p:cBhvr>
                                      <p:tavLst>
                                        <p:tav tm="0">
                                          <p:val>
                                            <p:strVal val="#ppt_x"/>
                                          </p:val>
                                        </p:tav>
                                        <p:tav tm="100000">
                                          <p:val>
                                            <p:strVal val="#ppt_x"/>
                                          </p:val>
                                        </p:tav>
                                      </p:tavLst>
                                    </p:anim>
                                    <p:anim calcmode="lin" valueType="num">
                                      <p:cBhvr additive="base">
                                        <p:cTn id="48" dur="500" fill="hold"/>
                                        <p:tgtEl>
                                          <p:spTgt spid="21">
                                            <p:bg/>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
                                            <p:txEl>
                                              <p:pRg st="0" end="0"/>
                                            </p:txEl>
                                          </p:spTgt>
                                        </p:tgtEl>
                                        <p:attrNameLst>
                                          <p:attrName>style.visibility</p:attrName>
                                        </p:attrNameLst>
                                      </p:cBhvr>
                                      <p:to>
                                        <p:strVal val="visible"/>
                                      </p:to>
                                    </p:set>
                                    <p:anim calcmode="lin" valueType="num">
                                      <p:cBhvr additive="base">
                                        <p:cTn id="5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18" grpId="0" build="allAtOnce" animBg="1"/>
      <p:bldP spid="19" grpId="0" build="allAtOnce" animBg="1"/>
      <p:bldP spid="20" grpId="0" build="allAtOnce" animBg="1"/>
      <p:bldP spid="21"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4" descr="Рисунок10"/>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 name="Подзаголовок 2"/>
          <p:cNvSpPr>
            <a:spLocks noGrp="1"/>
          </p:cNvSpPr>
          <p:nvPr>
            <p:ph type="subTitle" idx="1"/>
          </p:nvPr>
        </p:nvSpPr>
        <p:spPr>
          <a:xfrm>
            <a:off x="500063" y="500063"/>
            <a:ext cx="8143875" cy="5786437"/>
          </a:xfrm>
        </p:spPr>
        <p:txBody>
          <a:bodyPr>
            <a:normAutofit/>
          </a:bodyPr>
          <a:lstStyle/>
          <a:p>
            <a:pPr eaLnBrk="1" fontAlgn="auto" hangingPunct="1">
              <a:spcAft>
                <a:spcPts val="0"/>
              </a:spcAft>
              <a:buFont typeface="Wingdings 2"/>
              <a:buNone/>
              <a:defRPr/>
            </a:pPr>
            <a:endParaRPr lang="ru-RU" dirty="0" smtClean="0"/>
          </a:p>
          <a:p>
            <a:pPr algn="l" eaLnBrk="1" fontAlgn="auto" hangingPunct="1">
              <a:spcAft>
                <a:spcPts val="0"/>
              </a:spcAft>
              <a:buFont typeface="Wingdings 2"/>
              <a:buNone/>
              <a:defRPr/>
            </a:pPr>
            <a:endParaRPr lang="ru-RU" dirty="0">
              <a:solidFill>
                <a:schemeClr val="bg2">
                  <a:lumMod val="50000"/>
                </a:schemeClr>
              </a:solidFill>
            </a:endParaRPr>
          </a:p>
        </p:txBody>
      </p:sp>
      <p:sp>
        <p:nvSpPr>
          <p:cNvPr id="2" name="Заголовок 1"/>
          <p:cNvSpPr>
            <a:spLocks noGrp="1"/>
          </p:cNvSpPr>
          <p:nvPr>
            <p:ph type="ctrTitle"/>
          </p:nvPr>
        </p:nvSpPr>
        <p:spPr>
          <a:xfrm>
            <a:off x="685800" y="-357188"/>
            <a:ext cx="7772400" cy="3714751"/>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r>
              <a:rPr lang="kk-KZ" sz="4000" b="1" i="1" dirty="0" smtClean="0">
                <a:solidFill>
                  <a:srgbClr val="E55B35"/>
                </a:solidFill>
                <a:cs typeface="Times New Roman" pitchFamily="18" charset="0"/>
              </a:rPr>
              <a:t/>
            </a:r>
            <a:br>
              <a:rPr lang="kk-KZ" sz="4000" b="1" i="1" dirty="0" smtClean="0">
                <a:solidFill>
                  <a:srgbClr val="E55B35"/>
                </a:solidFill>
                <a:cs typeface="Times New Roman" pitchFamily="18" charset="0"/>
              </a:rPr>
            </a:br>
            <a:endParaRPr lang="ru-RU" sz="4000" b="1" i="1" dirty="0">
              <a:solidFill>
                <a:schemeClr val="tx2">
                  <a:lumMod val="75000"/>
                </a:schemeClr>
              </a:solidFill>
              <a:cs typeface="Times New Roman" pitchFamily="18" charset="0"/>
            </a:endParaRPr>
          </a:p>
        </p:txBody>
      </p:sp>
      <p:sp>
        <p:nvSpPr>
          <p:cNvPr id="41989" name="Rectangle 1"/>
          <p:cNvSpPr>
            <a:spLocks noChangeArrowheads="1"/>
          </p:cNvSpPr>
          <p:nvPr/>
        </p:nvSpPr>
        <p:spPr bwMode="auto">
          <a:xfrm>
            <a:off x="0" y="0"/>
            <a:ext cx="703263" cy="369888"/>
          </a:xfrm>
          <a:prstGeom prst="rect">
            <a:avLst/>
          </a:prstGeom>
          <a:noFill/>
          <a:ln w="9525">
            <a:noFill/>
            <a:miter lim="800000"/>
            <a:headEnd/>
            <a:tailEnd/>
          </a:ln>
        </p:spPr>
        <p:txBody>
          <a:bodyPr wrap="none" anchor="ctr">
            <a:spAutoFit/>
          </a:bodyPr>
          <a:lstStyle/>
          <a:p>
            <a:pPr indent="449263" algn="just"/>
            <a:r>
              <a:rPr lang="kk-KZ">
                <a:solidFill>
                  <a:srgbClr val="000000"/>
                </a:solidFill>
              </a:rPr>
              <a:t> </a:t>
            </a:r>
          </a:p>
        </p:txBody>
      </p:sp>
      <p:sp>
        <p:nvSpPr>
          <p:cNvPr id="41990" name="Rectangle 1"/>
          <p:cNvSpPr>
            <a:spLocks noChangeArrowheads="1"/>
          </p:cNvSpPr>
          <p:nvPr/>
        </p:nvSpPr>
        <p:spPr bwMode="auto">
          <a:xfrm>
            <a:off x="785813" y="-1298575"/>
            <a:ext cx="7643812" cy="6802438"/>
          </a:xfrm>
          <a:prstGeom prst="rect">
            <a:avLst/>
          </a:prstGeom>
          <a:noFill/>
          <a:ln w="9525">
            <a:noFill/>
            <a:miter lim="800000"/>
            <a:headEnd/>
            <a:tailEnd/>
          </a:ln>
        </p:spPr>
        <p:txBody>
          <a:bodyPr anchor="ctr">
            <a:spAutoFit/>
          </a:bodyPr>
          <a:lstStyle/>
          <a:p>
            <a:pPr algn="ctr"/>
            <a:r>
              <a:rPr lang="kk-KZ" sz="2800" dirty="0">
                <a:solidFill>
                  <a:srgbClr val="000000"/>
                </a:solidFill>
                <a:latin typeface="Times New Roman" pitchFamily="18" charset="0"/>
                <a:cs typeface="Times New Roman" pitchFamily="18" charset="0"/>
              </a:rPr>
              <a:t> </a:t>
            </a:r>
          </a:p>
          <a:p>
            <a:pPr algn="ctr"/>
            <a:endParaRPr lang="kk-KZ" sz="2800" b="1" dirty="0">
              <a:solidFill>
                <a:srgbClr val="000000"/>
              </a:solidFill>
              <a:latin typeface="Times New Roman" pitchFamily="18" charset="0"/>
              <a:cs typeface="Times New Roman" pitchFamily="18" charset="0"/>
            </a:endParaRPr>
          </a:p>
          <a:p>
            <a:pPr algn="ctr"/>
            <a:endParaRPr lang="kk-KZ" sz="2800" b="1" dirty="0">
              <a:solidFill>
                <a:srgbClr val="000000"/>
              </a:solidFill>
              <a:latin typeface="Times New Roman" pitchFamily="18" charset="0"/>
              <a:cs typeface="Times New Roman" pitchFamily="18" charset="0"/>
            </a:endParaRPr>
          </a:p>
          <a:p>
            <a:pPr algn="ctr"/>
            <a:endParaRPr lang="kk-KZ" sz="2800" b="1" dirty="0">
              <a:solidFill>
                <a:srgbClr val="000000"/>
              </a:solidFill>
              <a:latin typeface="Times New Roman" pitchFamily="18" charset="0"/>
              <a:cs typeface="Times New Roman" pitchFamily="18" charset="0"/>
            </a:endParaRPr>
          </a:p>
          <a:p>
            <a:pPr algn="ctr"/>
            <a:r>
              <a:rPr lang="kk-KZ" sz="3600" b="1" dirty="0">
                <a:solidFill>
                  <a:srgbClr val="000000"/>
                </a:solidFill>
                <a:latin typeface="Times New Roman" pitchFamily="18" charset="0"/>
                <a:cs typeface="Times New Roman" pitchFamily="18" charset="0"/>
              </a:rPr>
              <a:t>Балаға </a:t>
            </a:r>
            <a:r>
              <a:rPr lang="kk-KZ" sz="3600" b="1" dirty="0">
                <a:solidFill>
                  <a:srgbClr val="FF0000"/>
                </a:solidFill>
                <a:latin typeface="Times New Roman" pitchFamily="18" charset="0"/>
                <a:cs typeface="Times New Roman" pitchFamily="18" charset="0"/>
              </a:rPr>
              <a:t>«Айналайын» </a:t>
            </a:r>
            <a:r>
              <a:rPr lang="kk-KZ" sz="3600" b="1" dirty="0">
                <a:latin typeface="Times New Roman" pitchFamily="18" charset="0"/>
                <a:cs typeface="Times New Roman" pitchFamily="18" charset="0"/>
              </a:rPr>
              <a:t>деп айтудың </a:t>
            </a:r>
          </a:p>
          <a:p>
            <a:pPr algn="ctr"/>
            <a:r>
              <a:rPr lang="en-US" sz="3600" b="1" dirty="0">
                <a:solidFill>
                  <a:srgbClr val="FF0000"/>
                </a:solidFill>
                <a:latin typeface="Times New Roman" pitchFamily="18" charset="0"/>
                <a:cs typeface="Times New Roman" pitchFamily="18" charset="0"/>
              </a:rPr>
              <a:t>77 </a:t>
            </a:r>
            <a:r>
              <a:rPr lang="kk-KZ" sz="3600" b="1" dirty="0">
                <a:latin typeface="Times New Roman" pitchFamily="18" charset="0"/>
                <a:cs typeface="Times New Roman" pitchFamily="18" charset="0"/>
              </a:rPr>
              <a:t>мүмкіндігі.</a:t>
            </a:r>
          </a:p>
          <a:p>
            <a:pPr algn="just"/>
            <a:r>
              <a:rPr lang="kk-KZ" sz="3600" i="1" dirty="0">
                <a:solidFill>
                  <a:srgbClr val="FF0000"/>
                </a:solidFill>
                <a:latin typeface="Times New Roman" pitchFamily="18" charset="0"/>
                <a:cs typeface="Times New Roman" pitchFamily="18" charset="0"/>
              </a:rPr>
              <a:t>	</a:t>
            </a:r>
          </a:p>
          <a:p>
            <a:pPr algn="just"/>
            <a:r>
              <a:rPr lang="kk-KZ" sz="3600" b="1" i="1" dirty="0">
                <a:latin typeface="Times New Roman" pitchFamily="18" charset="0"/>
                <a:cs typeface="Times New Roman" pitchFamily="18" charset="0"/>
              </a:rPr>
              <a:t>     Балаға деген сүйіспеншілігіміз бен махаббатымызды білдіру арқылы оның өзін </a:t>
            </a:r>
            <a:r>
              <a:rPr lang="en-US" sz="3600" b="1" i="1" dirty="0">
                <a:latin typeface="Times New Roman" pitchFamily="18" charset="0"/>
                <a:cs typeface="Times New Roman" pitchFamily="18" charset="0"/>
              </a:rPr>
              <a:t>– </a:t>
            </a:r>
            <a:r>
              <a:rPr lang="kk-KZ" sz="3600" b="1" i="1" dirty="0">
                <a:latin typeface="Times New Roman" pitchFamily="18" charset="0"/>
                <a:cs typeface="Times New Roman" pitchFamily="18" charset="0"/>
              </a:rPr>
              <a:t>өзі дамытуы мен шыңдауына себеп боламыз. </a:t>
            </a:r>
          </a:p>
          <a:p>
            <a:pPr algn="just"/>
            <a:r>
              <a:rPr lang="kk-KZ" sz="3600" b="1" i="1" dirty="0">
                <a:latin typeface="Times New Roman" pitchFamily="18" charset="0"/>
                <a:cs typeface="Times New Roman" pitchFamily="18" charset="0"/>
              </a:rPr>
              <a:t>Ең бастысы </a:t>
            </a:r>
            <a:r>
              <a:rPr lang="en-US" sz="3600" b="1" i="1" dirty="0">
                <a:latin typeface="Times New Roman" pitchFamily="18" charset="0"/>
                <a:cs typeface="Times New Roman" pitchFamily="18" charset="0"/>
              </a:rPr>
              <a:t>– </a:t>
            </a:r>
            <a:r>
              <a:rPr lang="kk-KZ" sz="3600" b="1" i="1" dirty="0">
                <a:latin typeface="Times New Roman" pitchFamily="18" charset="0"/>
                <a:cs typeface="Times New Roman" pitchFamily="18" charset="0"/>
              </a:rPr>
              <a:t>сол сөздерді шын жүрегімізбен білдіру.</a:t>
            </a:r>
            <a:endParaRPr lang="kk-KZ" sz="3600" b="1" i="1" dirty="0"/>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3786187"/>
          </a:xfrm>
        </p:spPr>
        <p:txBody>
          <a:bodyPr>
            <a:normAutofit fontScale="90000"/>
          </a:bodyPr>
          <a:lstStyle/>
          <a:p>
            <a:pPr algn="l" eaLnBrk="1" fontAlgn="auto" hangingPunct="1">
              <a:spcAft>
                <a:spcPts val="0"/>
              </a:spcAft>
              <a:buFont typeface="Wingdings" pitchFamily="2" charset="2"/>
              <a:buChar char="v"/>
              <a:defRPr/>
            </a:pPr>
            <a:r>
              <a:rPr lang="kk-KZ" dirty="0" smtClean="0"/>
              <a:t/>
            </a:r>
            <a:br>
              <a:rPr lang="kk-KZ" dirty="0" smtClean="0"/>
            </a:br>
            <a:r>
              <a:rPr lang="kk-KZ" dirty="0" smtClean="0"/>
              <a:t/>
            </a:r>
            <a:br>
              <a:rPr lang="kk-KZ" dirty="0" smtClean="0"/>
            </a:br>
            <a:r>
              <a:rPr lang="kk-KZ" dirty="0" smtClean="0"/>
              <a:t/>
            </a:r>
            <a:br>
              <a:rPr lang="kk-KZ" dirty="0" smtClean="0"/>
            </a:br>
            <a:r>
              <a:rPr lang="kk-KZ" dirty="0" smtClean="0"/>
              <a:t>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endParaRPr lang="ru-RU" sz="2700" dirty="0">
              <a:solidFill>
                <a:schemeClr val="tx2">
                  <a:lumMod val="50000"/>
                </a:schemeClr>
              </a:solidFill>
              <a:latin typeface="Times New Roman" pitchFamily="18" charset="0"/>
              <a:cs typeface="Times New Roman" pitchFamily="18" charset="0"/>
            </a:endParaRPr>
          </a:p>
        </p:txBody>
      </p:sp>
      <p:sp>
        <p:nvSpPr>
          <p:cNvPr id="36868" name="Rectangle 3"/>
          <p:cNvSpPr>
            <a:spLocks noChangeArrowheads="1"/>
          </p:cNvSpPr>
          <p:nvPr/>
        </p:nvSpPr>
        <p:spPr bwMode="auto">
          <a:xfrm>
            <a:off x="214313" y="1627188"/>
            <a:ext cx="8643937" cy="584775"/>
          </a:xfrm>
          <a:prstGeom prst="rect">
            <a:avLst/>
          </a:prstGeom>
          <a:noFill/>
          <a:ln w="9525">
            <a:noFill/>
            <a:miter lim="800000"/>
            <a:headEnd/>
            <a:tailEnd/>
          </a:ln>
        </p:spPr>
        <p:txBody>
          <a:bodyPr anchor="ctr">
            <a:spAutoFit/>
          </a:bodyPr>
          <a:lstStyle/>
          <a:p>
            <a:r>
              <a:rPr lang="kk-KZ" sz="3200" b="1" i="1" dirty="0">
                <a:latin typeface="Times New Roman" pitchFamily="18" charset="0"/>
                <a:cs typeface="Times New Roman" pitchFamily="18" charset="0"/>
              </a:rPr>
              <a:t>	</a:t>
            </a:r>
            <a:r>
              <a:rPr lang="kk-KZ" sz="3200" i="1" dirty="0">
                <a:latin typeface="Times New Roman" pitchFamily="18" charset="0"/>
                <a:cs typeface="Times New Roman" pitchFamily="18" charset="0"/>
              </a:rPr>
              <a:t>	</a:t>
            </a:r>
            <a:endParaRPr lang="ru-RU" sz="3200" i="1" dirty="0">
              <a:latin typeface="Times New Roman" pitchFamily="18" charset="0"/>
              <a:cs typeface="Times New Roman" pitchFamily="18" charset="0"/>
            </a:endParaRPr>
          </a:p>
        </p:txBody>
      </p:sp>
      <p:pic>
        <p:nvPicPr>
          <p:cNvPr id="5" name="Рисунок 4" descr="pe02097_"/>
          <p:cNvPicPr/>
          <p:nvPr/>
        </p:nvPicPr>
        <p:blipFill>
          <a:blip r:embed="rId3" cstate="print"/>
          <a:srcRect/>
          <a:stretch>
            <a:fillRect/>
          </a:stretch>
        </p:blipFill>
        <p:spPr bwMode="auto">
          <a:xfrm>
            <a:off x="2357422" y="857232"/>
            <a:ext cx="4327236" cy="2511706"/>
          </a:xfrm>
          <a:prstGeom prst="rect">
            <a:avLst/>
          </a:prstGeom>
          <a:noFill/>
          <a:ln w="9525">
            <a:noFill/>
            <a:miter lim="800000"/>
            <a:headEnd/>
            <a:tailEnd/>
          </a:ln>
        </p:spPr>
      </p:pic>
      <p:sp>
        <p:nvSpPr>
          <p:cNvPr id="6" name="Прямоугольник 5"/>
          <p:cNvSpPr/>
          <p:nvPr/>
        </p:nvSpPr>
        <p:spPr>
          <a:xfrm>
            <a:off x="1714480" y="3571876"/>
            <a:ext cx="6023445" cy="461665"/>
          </a:xfrm>
          <a:prstGeom prst="rect">
            <a:avLst/>
          </a:prstGeom>
        </p:spPr>
        <p:txBody>
          <a:bodyPr wrap="none">
            <a:spAutoFit/>
          </a:bodyPr>
          <a:lstStyle/>
          <a:p>
            <a:pPr lvl="0" algn="ctr" fontAlgn="base">
              <a:spcBef>
                <a:spcPct val="0"/>
              </a:spcBef>
              <a:spcAft>
                <a:spcPct val="0"/>
              </a:spcAft>
            </a:pPr>
            <a:r>
              <a:rPr lang="kk-KZ" sz="2400" b="1" dirty="0" smtClean="0">
                <a:solidFill>
                  <a:srgbClr val="FF0000"/>
                </a:solidFill>
                <a:latin typeface="Times New Roman" pitchFamily="18" charset="0"/>
                <a:ea typeface="Times New Roman" pitchFamily="18" charset="0"/>
                <a:cs typeface="Times New Roman" pitchFamily="18" charset="0"/>
              </a:rPr>
              <a:t>Ата-аналардың педагогикалық мәдениеті</a:t>
            </a:r>
            <a:endParaRPr lang="en-US" sz="2400" b="1" dirty="0" smtClean="0">
              <a:solidFill>
                <a:srgbClr val="FF0000"/>
              </a:solidFill>
              <a:latin typeface="Times New Roman" pitchFamily="18" charset="0"/>
              <a:ea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071674"/>
          </a:xfrm>
        </p:spPr>
        <p:txBody>
          <a:bodyPr>
            <a:normAutofit fontScale="90000"/>
          </a:bodyPr>
          <a:lstStyle/>
          <a:p>
            <a:pPr>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i="1" dirty="0" smtClean="0">
                <a:solidFill>
                  <a:srgbClr val="FF0000"/>
                </a:solidFill>
                <a:latin typeface="Times New Roman" pitchFamily="18" charset="0"/>
                <a:cs typeface="Times New Roman" pitchFamily="18" charset="0"/>
              </a:rPr>
              <a:t>Педагогикалық мәдениеті   </a:t>
            </a:r>
            <a:r>
              <a:rPr lang="en-US" sz="4000" i="1" dirty="0" smtClean="0">
                <a:solidFill>
                  <a:srgbClr val="FF0000"/>
                </a:solidFill>
                <a:latin typeface="Times New Roman" pitchFamily="18" charset="0"/>
                <a:cs typeface="Times New Roman" pitchFamily="18" charset="0"/>
              </a:rPr>
              <a:t/>
            </a:r>
            <a:br>
              <a:rPr lang="en-US" sz="4000" i="1" dirty="0" smtClean="0">
                <a:solidFill>
                  <a:srgbClr val="FF0000"/>
                </a:solidFill>
                <a:latin typeface="Times New Roman" pitchFamily="18" charset="0"/>
                <a:cs typeface="Times New Roman" pitchFamily="18" charset="0"/>
              </a:rPr>
            </a:br>
            <a:r>
              <a:rPr lang="kk-KZ" sz="4000" i="1" dirty="0" smtClean="0">
                <a:solidFill>
                  <a:srgbClr val="FF0000"/>
                </a:solidFill>
                <a:latin typeface="Times New Roman" pitchFamily="18" charset="0"/>
                <a:cs typeface="Times New Roman" pitchFamily="18" charset="0"/>
              </a:rPr>
              <a:t>  </a:t>
            </a:r>
            <a:r>
              <a:rPr lang="kk-KZ" sz="4000" dirty="0" smtClean="0">
                <a:solidFill>
                  <a:srgbClr val="FF0000"/>
                </a:solidFill>
                <a:latin typeface="Times New Roman" pitchFamily="18" charset="0"/>
                <a:cs typeface="Times New Roman" pitchFamily="18" charset="0"/>
              </a:rPr>
              <a:t>(сауалнама)</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kk-KZ" sz="4000" b="1" i="1" dirty="0" smtClean="0">
                <a:solidFill>
                  <a:schemeClr val="tx1"/>
                </a:solidFill>
                <a:latin typeface="Times New Roman" pitchFamily="18" charset="0"/>
                <a:cs typeface="Times New Roman" pitchFamily="18" charset="0"/>
              </a:rPr>
              <a:t> </a:t>
            </a:r>
            <a:r>
              <a:rPr lang="ru-RU" sz="4000" dirty="0" smtClean="0"/>
              <a:t/>
            </a:r>
            <a:br>
              <a:rPr lang="ru-RU" sz="4000" dirty="0" smtClean="0"/>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301625" y="2071677"/>
            <a:ext cx="8504238" cy="4027497"/>
          </a:xfrm>
        </p:spPr>
        <p:txBody>
          <a:bodyPr>
            <a:normAutofit/>
          </a:bodyPr>
          <a:lstStyle/>
          <a:p>
            <a:pPr marL="274320" indent="-274320" eaLnBrk="1" fontAlgn="auto" hangingPunct="1">
              <a:spcAft>
                <a:spcPts val="0"/>
              </a:spcAft>
              <a:buFont typeface="Wingdings 2"/>
              <a:buNone/>
              <a:defRPr/>
            </a:pPr>
            <a:r>
              <a:rPr lang="kk-KZ" sz="2400" i="1" dirty="0" smtClean="0">
                <a:solidFill>
                  <a:schemeClr val="tx2">
                    <a:lumMod val="50000"/>
                  </a:schemeClr>
                </a:solidFill>
                <a:latin typeface="Times New Roman" pitchFamily="18" charset="0"/>
                <a:cs typeface="Times New Roman" pitchFamily="18" charset="0"/>
              </a:rPr>
              <a:t> </a:t>
            </a:r>
            <a:endParaRPr lang="ru-RU" sz="2400" i="1" dirty="0">
              <a:solidFill>
                <a:schemeClr val="tx2">
                  <a:lumMod val="50000"/>
                </a:schemeClr>
              </a:solidFill>
              <a:cs typeface="Times New Roman" pitchFamily="18" charset="0"/>
            </a:endParaRPr>
          </a:p>
        </p:txBody>
      </p:sp>
      <p:sp>
        <p:nvSpPr>
          <p:cNvPr id="1025" name="Rectangle 1"/>
          <p:cNvSpPr>
            <a:spLocks noChangeArrowheads="1"/>
          </p:cNvSpPr>
          <p:nvPr/>
        </p:nvSpPr>
        <p:spPr bwMode="auto">
          <a:xfrm>
            <a:off x="214282" y="1714488"/>
            <a:ext cx="8929718" cy="3929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1.Сізге өз балаңыз ұнай ма?</a:t>
            </a:r>
            <a:endParaRPr kumimoji="0" lang="en-US"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endParaRPr>
          </a:p>
          <a:p>
            <a:pPr fontAlgn="base">
              <a:spcBef>
                <a:spcPct val="0"/>
              </a:spcBef>
              <a:spcAft>
                <a:spcPct val="0"/>
              </a:spcAft>
            </a:pPr>
            <a:r>
              <a:rPr lang="kk-KZ" sz="2400" i="1" dirty="0" smtClean="0">
                <a:solidFill>
                  <a:srgbClr val="000099"/>
                </a:solidFill>
                <a:latin typeface="Times New Roman" pitchFamily="18" charset="0"/>
                <a:cs typeface="Times New Roman" pitchFamily="18" charset="0"/>
              </a:rPr>
              <a:t>(</a:t>
            </a:r>
            <a:r>
              <a:rPr lang="ru-RU" sz="2400" i="1" dirty="0" smtClean="0">
                <a:solidFill>
                  <a:srgbClr val="000099"/>
                </a:solidFill>
                <a:latin typeface="Times New Roman" pitchFamily="18" charset="0"/>
                <a:cs typeface="Times New Roman" pitchFamily="18" charset="0"/>
              </a:rPr>
              <a:t>Нравится ли Вам ваш ребенок</a:t>
            </a:r>
            <a:r>
              <a:rPr lang="kk-KZ" sz="2400" i="1" dirty="0" smtClean="0">
                <a:solidFill>
                  <a:srgbClr val="000099"/>
                </a:solidFill>
                <a:latin typeface="Times New Roman" pitchFamily="18" charset="0"/>
                <a:cs typeface="Times New Roman" pitchFamily="18" charset="0"/>
              </a:rPr>
              <a:t>?)</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2.Сіз балаңыздың не айтып тұрғаның тыңдайсыз ба?</a:t>
            </a:r>
          </a:p>
          <a:p>
            <a:pPr eaLnBrk="0" fontAlgn="base" hangingPunct="0">
              <a:spcBef>
                <a:spcPct val="0"/>
              </a:spcBef>
              <a:spcAft>
                <a:spcPct val="0"/>
              </a:spcAft>
            </a:pPr>
            <a:r>
              <a:rPr lang="kk-KZ" sz="2400" i="1" dirty="0" smtClean="0">
                <a:solidFill>
                  <a:srgbClr val="000099"/>
                </a:solidFill>
                <a:latin typeface="Times New Roman" pitchFamily="18" charset="0"/>
                <a:cs typeface="Times New Roman" pitchFamily="18" charset="0"/>
              </a:rPr>
              <a:t>(Слушаете ли Вы, что ребенок говорит?)</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3.Балаңыз сөйлеп тұрғанда оған қарап тұрасыз ба?</a:t>
            </a:r>
          </a:p>
          <a:p>
            <a:pPr eaLnBrk="0" fontAlgn="base" hangingPunct="0">
              <a:spcBef>
                <a:spcPct val="0"/>
              </a:spcBef>
              <a:spcAft>
                <a:spcPct val="0"/>
              </a:spcAft>
            </a:pPr>
            <a:r>
              <a:rPr lang="kk-KZ" sz="2400" i="1" dirty="0" smtClean="0">
                <a:solidFill>
                  <a:srgbClr val="000099"/>
                </a:solidFill>
                <a:latin typeface="Times New Roman" pitchFamily="18" charset="0"/>
                <a:cs typeface="Times New Roman" pitchFamily="18" charset="0"/>
              </a:rPr>
              <a:t>(Смотрите ли Вы на ребенка, когда он говорит?)</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4.Сіз балаңызға айтып тұрған нәрсесінің маңызды екенін түсінуге мүмкіндік жасай аласыз ба?</a:t>
            </a:r>
          </a:p>
          <a:p>
            <a:pPr eaLnBrk="0" fontAlgn="base" hangingPunct="0">
              <a:spcBef>
                <a:spcPct val="0"/>
              </a:spcBef>
              <a:spcAft>
                <a:spcPct val="0"/>
              </a:spcAft>
            </a:pPr>
            <a:r>
              <a:rPr lang="kk-KZ" sz="2400" i="1" dirty="0" smtClean="0">
                <a:solidFill>
                  <a:srgbClr val="000099"/>
                </a:solidFill>
                <a:latin typeface="Times New Roman" pitchFamily="18" charset="0"/>
                <a:cs typeface="Times New Roman" pitchFamily="18" charset="0"/>
              </a:rPr>
              <a:t>(Стараетесь ли Вы создать у ребенка ощущение значимости того, что он говорит?)</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071674"/>
          </a:xfrm>
        </p:spPr>
        <p:txBody>
          <a:bodyPr>
            <a:normAutofit fontScale="90000"/>
          </a:bodyPr>
          <a:lstStyle/>
          <a:p>
            <a:pPr>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i="1" dirty="0" smtClean="0">
                <a:solidFill>
                  <a:srgbClr val="FF0000"/>
                </a:solidFill>
                <a:latin typeface="Times New Roman" pitchFamily="18" charset="0"/>
                <a:cs typeface="Times New Roman" pitchFamily="18" charset="0"/>
              </a:rPr>
              <a:t>Педагогикалық мәдениеті   </a:t>
            </a:r>
            <a:r>
              <a:rPr lang="en-US" sz="4000" i="1" dirty="0" smtClean="0">
                <a:solidFill>
                  <a:srgbClr val="FF0000"/>
                </a:solidFill>
                <a:latin typeface="Times New Roman" pitchFamily="18" charset="0"/>
                <a:cs typeface="Times New Roman" pitchFamily="18" charset="0"/>
              </a:rPr>
              <a:t/>
            </a:r>
            <a:br>
              <a:rPr lang="en-US" sz="4000" i="1" dirty="0" smtClean="0">
                <a:solidFill>
                  <a:srgbClr val="FF0000"/>
                </a:solidFill>
                <a:latin typeface="Times New Roman" pitchFamily="18" charset="0"/>
                <a:cs typeface="Times New Roman" pitchFamily="18" charset="0"/>
              </a:rPr>
            </a:br>
            <a:r>
              <a:rPr lang="kk-KZ" sz="4000" i="1" dirty="0" smtClean="0">
                <a:solidFill>
                  <a:srgbClr val="FF0000"/>
                </a:solidFill>
                <a:latin typeface="Times New Roman" pitchFamily="18" charset="0"/>
                <a:cs typeface="Times New Roman" pitchFamily="18" charset="0"/>
              </a:rPr>
              <a:t>  </a:t>
            </a:r>
            <a:r>
              <a:rPr lang="kk-KZ" sz="4000" dirty="0" smtClean="0">
                <a:solidFill>
                  <a:srgbClr val="FF0000"/>
                </a:solidFill>
                <a:latin typeface="Times New Roman" pitchFamily="18" charset="0"/>
                <a:cs typeface="Times New Roman" pitchFamily="18" charset="0"/>
              </a:rPr>
              <a:t>(сауалнама)</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kk-KZ" sz="4000" b="1" i="1" dirty="0" smtClean="0">
                <a:solidFill>
                  <a:schemeClr val="tx1"/>
                </a:solidFill>
                <a:latin typeface="Times New Roman" pitchFamily="18" charset="0"/>
                <a:cs typeface="Times New Roman" pitchFamily="18" charset="0"/>
              </a:rPr>
              <a:t> </a:t>
            </a:r>
            <a:r>
              <a:rPr lang="ru-RU" sz="4000" dirty="0" smtClean="0"/>
              <a:t/>
            </a:r>
            <a:br>
              <a:rPr lang="ru-RU" sz="4000" dirty="0" smtClean="0"/>
            </a:br>
            <a:endParaRPr lang="ru-RU" sz="4000" i="1" dirty="0">
              <a:solidFill>
                <a:schemeClr val="tx2">
                  <a:lumMod val="75000"/>
                </a:schemeClr>
              </a:solidFill>
              <a:cs typeface="Times New Roman" pitchFamily="18" charset="0"/>
            </a:endParaRPr>
          </a:p>
        </p:txBody>
      </p:sp>
      <p:sp>
        <p:nvSpPr>
          <p:cNvPr id="1025" name="Rectangle 1"/>
          <p:cNvSpPr>
            <a:spLocks noChangeArrowheads="1"/>
          </p:cNvSpPr>
          <p:nvPr/>
        </p:nvSpPr>
        <p:spPr bwMode="auto">
          <a:xfrm>
            <a:off x="214282" y="1714488"/>
            <a:ext cx="892971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5.Сіз балаңыздың айтып тұрған сөзін түзетесіз бе?</a:t>
            </a:r>
          </a:p>
          <a:p>
            <a:pPr eaLnBrk="0" fontAlgn="base" hangingPunct="0">
              <a:spcBef>
                <a:spcPct val="0"/>
              </a:spcBef>
              <a:spcAft>
                <a:spcPct val="0"/>
              </a:spcAft>
            </a:pPr>
            <a:r>
              <a:rPr lang="kk-KZ" sz="2400" i="1" dirty="0" smtClean="0">
                <a:solidFill>
                  <a:srgbClr val="000099"/>
                </a:solidFill>
                <a:latin typeface="Times New Roman" pitchFamily="18" charset="0"/>
                <a:cs typeface="Times New Roman" pitchFamily="18" charset="0"/>
              </a:rPr>
              <a:t>    (Поправляете ли Вы речь ребенка?)</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6.Балаңызға қателік жіберуге мүмкіндік бересіз бе?</a:t>
            </a:r>
          </a:p>
          <a:p>
            <a:pPr eaLnBrk="0" fontAlgn="base" hangingPunct="0">
              <a:spcBef>
                <a:spcPct val="0"/>
              </a:spcBef>
              <a:spcAft>
                <a:spcPct val="0"/>
              </a:spcAft>
            </a:pPr>
            <a:r>
              <a:rPr lang="kk-KZ" sz="2400" i="1" dirty="0" smtClean="0">
                <a:solidFill>
                  <a:srgbClr val="000099"/>
                </a:solidFill>
                <a:latin typeface="Times New Roman" pitchFamily="18" charset="0"/>
                <a:cs typeface="Times New Roman" pitchFamily="18" charset="0"/>
              </a:rPr>
              <a:t>    (Позволяете ли Вы ребенку совершать ошибки?)</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7.Балаңызды мақтайсыз ба, құшақтайсыз ба?</a:t>
            </a:r>
          </a:p>
          <a:p>
            <a:pPr eaLnBrk="0" fontAlgn="base" hangingPunct="0">
              <a:spcBef>
                <a:spcPct val="0"/>
              </a:spcBef>
              <a:spcAft>
                <a:spcPct val="0"/>
              </a:spcAft>
            </a:pPr>
            <a:r>
              <a:rPr lang="kk-KZ" sz="2400" i="1" dirty="0" smtClean="0">
                <a:solidFill>
                  <a:srgbClr val="000099"/>
                </a:solidFill>
                <a:latin typeface="Times New Roman" pitchFamily="18" charset="0"/>
                <a:cs typeface="Times New Roman" pitchFamily="18" charset="0"/>
              </a:rPr>
              <a:t>    (Хвалите ли Вы ребенка, обнимаете ли вы его?)</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8.Балаңызбен бірге күлесіз бе?</a:t>
            </a:r>
          </a:p>
          <a:p>
            <a:pPr eaLnBrk="0" fontAlgn="base" hangingPunct="0">
              <a:spcBef>
                <a:spcPct val="0"/>
              </a:spcBef>
              <a:spcAft>
                <a:spcPct val="0"/>
              </a:spcAft>
            </a:pPr>
            <a:r>
              <a:rPr lang="kk-KZ" sz="2400" i="1" dirty="0" smtClean="0">
                <a:solidFill>
                  <a:srgbClr val="000099"/>
                </a:solidFill>
                <a:latin typeface="Times New Roman" pitchFamily="18" charset="0"/>
                <a:cs typeface="Times New Roman" pitchFamily="18" charset="0"/>
              </a:rPr>
              <a:t>    (Смеетесь ли Вы вместе с ребенком?)</a:t>
            </a:r>
            <a:endParaRPr kumimoji="0" lang="ru-RU" sz="2400" b="1" i="0" u="none" strike="noStrike" cap="none" normalizeH="0" baseline="0" dirty="0" smtClean="0">
              <a:ln>
                <a:noFill/>
              </a:ln>
              <a:solidFill>
                <a:srgbClr val="00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9.Күнделікті балаңызбен әңгімелесуге уақыт бөлесіз бе?</a:t>
            </a:r>
          </a:p>
          <a:p>
            <a:pPr lvl="0"/>
            <a:r>
              <a:rPr lang="kk-KZ" sz="2400" i="1" dirty="0" smtClean="0">
                <a:solidFill>
                  <a:srgbClr val="000099"/>
                </a:solidFill>
                <a:latin typeface="Times New Roman" pitchFamily="18" charset="0"/>
                <a:cs typeface="Times New Roman" pitchFamily="18" charset="0"/>
              </a:rPr>
              <a:t>   (Отводите ли Вы каждый день время для бесед с ребенком?)</a:t>
            </a:r>
            <a:endParaRPr lang="ru-RU" sz="2400" i="1" dirty="0" smtClean="0">
              <a:solidFill>
                <a:srgbClr val="000099"/>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400" b="1" i="0" u="none" strike="noStrike" cap="none" normalizeH="0" baseline="0" dirty="0" smtClean="0">
              <a:ln>
                <a:noFill/>
              </a:ln>
              <a:solidFill>
                <a:srgbClr val="000099"/>
              </a:solidFill>
              <a:effectLst/>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0" y="1000108"/>
            <a:ext cx="9144000" cy="5572164"/>
          </a:xfrm>
        </p:spPr>
        <p:txBody>
          <a:bodyPr>
            <a:normAutofit fontScale="92500"/>
          </a:bodyPr>
          <a:lstStyle/>
          <a:p>
            <a:pPr>
              <a:buNone/>
            </a:pPr>
            <a:r>
              <a:rPr lang="kk-KZ" sz="2400" b="1" i="1" dirty="0" smtClean="0">
                <a:solidFill>
                  <a:srgbClr val="FF0000"/>
                </a:solidFill>
                <a:latin typeface="Times New Roman" pitchFamily="18" charset="0"/>
                <a:cs typeface="Times New Roman" pitchFamily="18" charset="0"/>
              </a:rPr>
              <a:t> </a:t>
            </a:r>
            <a:r>
              <a:rPr lang="en-US" sz="2400" b="1" i="1" dirty="0" smtClean="0">
                <a:solidFill>
                  <a:srgbClr val="FF0000"/>
                </a:solidFill>
                <a:latin typeface="Times New Roman" pitchFamily="18" charset="0"/>
                <a:cs typeface="Times New Roman" pitchFamily="18" charset="0"/>
              </a:rPr>
              <a:t>       </a:t>
            </a:r>
            <a:r>
              <a:rPr lang="kk-KZ" sz="2800" b="1" dirty="0" smtClean="0">
                <a:solidFill>
                  <a:srgbClr val="FF0000"/>
                </a:solidFill>
                <a:latin typeface="Times New Roman" pitchFamily="18" charset="0"/>
                <a:cs typeface="Times New Roman" pitchFamily="18" charset="0"/>
              </a:rPr>
              <a:t>10.Қандай білім негізінде балаңызды тәрбиелейсіз?</a:t>
            </a:r>
          </a:p>
          <a:p>
            <a:pPr lvl="0">
              <a:buNone/>
            </a:pPr>
            <a:r>
              <a:rPr lang="kk-KZ" sz="2400" i="1" dirty="0" smtClean="0">
                <a:solidFill>
                  <a:srgbClr val="FF0000"/>
                </a:solidFill>
                <a:latin typeface="Times New Roman" pitchFamily="18" charset="0"/>
                <a:cs typeface="Times New Roman" pitchFamily="18" charset="0"/>
              </a:rPr>
              <a:t>             (На основе каких знаний Вы воспитываете своего ребенка?)</a:t>
            </a:r>
            <a:endParaRPr lang="en-US" sz="2800" dirty="0" smtClean="0">
              <a:latin typeface="Times New Roman" pitchFamily="18" charset="0"/>
              <a:cs typeface="Times New Roman" pitchFamily="18" charset="0"/>
            </a:endParaRPr>
          </a:p>
          <a:p>
            <a:pPr>
              <a:buNone/>
            </a:pP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а) педагогтар нұсқамаларының негізінде; </a:t>
            </a:r>
            <a:r>
              <a:rPr lang="kk-KZ" sz="2800" b="1" i="1" dirty="0" smtClean="0">
                <a:solidFill>
                  <a:srgbClr val="000099"/>
                </a:solidFill>
                <a:latin typeface="Times New Roman" pitchFamily="18" charset="0"/>
                <a:cs typeface="Times New Roman" pitchFamily="18" charset="0"/>
              </a:rPr>
              <a:t>(4 ұпай)</a:t>
            </a:r>
            <a:endParaRPr lang="ru-RU" sz="2800" b="1"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     (</a:t>
            </a:r>
            <a:r>
              <a:rPr lang="kk-KZ" sz="2800" i="1" dirty="0" smtClean="0">
                <a:solidFill>
                  <a:srgbClr val="000099"/>
                </a:solidFill>
                <a:latin typeface="Times New Roman" pitchFamily="18" charset="0"/>
                <a:cs typeface="Times New Roman" pitchFamily="18" charset="0"/>
              </a:rPr>
              <a:t>на основе рекомендаций педагогов )</a:t>
            </a:r>
            <a:endParaRPr lang="en-US" sz="2800" i="1" dirty="0" smtClean="0">
              <a:solidFill>
                <a:srgbClr val="000099"/>
              </a:solidFill>
              <a:latin typeface="Times New Roman" pitchFamily="18" charset="0"/>
              <a:cs typeface="Times New Roman" pitchFamily="18" charset="0"/>
            </a:endParaRPr>
          </a:p>
          <a:p>
            <a:pPr>
              <a:buNone/>
            </a:pP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ә)ата-аналарға араналған дәрістерге барамын ;(</a:t>
            </a:r>
            <a:r>
              <a:rPr lang="kk-KZ" sz="2800" b="1" i="1" dirty="0" smtClean="0">
                <a:solidFill>
                  <a:srgbClr val="000099"/>
                </a:solidFill>
                <a:latin typeface="Times New Roman" pitchFamily="18" charset="0"/>
                <a:cs typeface="Times New Roman" pitchFamily="18" charset="0"/>
              </a:rPr>
              <a:t>3ұпай)</a:t>
            </a:r>
            <a:endParaRPr lang="en-US" sz="2800" b="1"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     (</a:t>
            </a:r>
            <a:r>
              <a:rPr lang="kk-KZ" sz="2800" i="1" dirty="0" smtClean="0">
                <a:solidFill>
                  <a:srgbClr val="000099"/>
                </a:solidFill>
                <a:latin typeface="Times New Roman" pitchFamily="18" charset="0"/>
                <a:cs typeface="Times New Roman" pitchFamily="18" charset="0"/>
              </a:rPr>
              <a:t>посещаю лекции для родителей )</a:t>
            </a:r>
            <a:endParaRPr lang="en-US" sz="2800" i="1" dirty="0" smtClean="0">
              <a:solidFill>
                <a:srgbClr val="000099"/>
              </a:solidFill>
              <a:latin typeface="Times New Roman" pitchFamily="18" charset="0"/>
              <a:cs typeface="Times New Roman" pitchFamily="18" charset="0"/>
            </a:endParaRPr>
          </a:p>
          <a:p>
            <a:pPr>
              <a:buNone/>
            </a:pP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б) тәрбие туралы радио мен теледидардан хабарларды тыңдаймын; </a:t>
            </a:r>
            <a:r>
              <a:rPr lang="kk-KZ" sz="2800" b="1" i="1" dirty="0" smtClean="0">
                <a:solidFill>
                  <a:srgbClr val="000099"/>
                </a:solidFill>
                <a:latin typeface="Times New Roman" pitchFamily="18" charset="0"/>
                <a:cs typeface="Times New Roman" pitchFamily="18" charset="0"/>
              </a:rPr>
              <a:t>(2 ұпай)</a:t>
            </a:r>
            <a:endParaRPr lang="ru-RU" sz="2800" b="1"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    (</a:t>
            </a:r>
            <a:r>
              <a:rPr lang="kk-KZ" sz="2800" i="1" dirty="0" smtClean="0">
                <a:solidFill>
                  <a:srgbClr val="000099"/>
                </a:solidFill>
                <a:latin typeface="Times New Roman" pitchFamily="18" charset="0"/>
                <a:cs typeface="Times New Roman" pitchFamily="18" charset="0"/>
              </a:rPr>
              <a:t>слушаю передачи о воспитании по радио и телевидению ) </a:t>
            </a:r>
            <a:endParaRPr lang="en-US" sz="2800" i="1" dirty="0" smtClean="0">
              <a:solidFill>
                <a:srgbClr val="000099"/>
              </a:solidFill>
              <a:latin typeface="Times New Roman" pitchFamily="18" charset="0"/>
              <a:cs typeface="Times New Roman" pitchFamily="18" charset="0"/>
            </a:endParaRPr>
          </a:p>
          <a:p>
            <a:pPr>
              <a:buNone/>
            </a:pP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в) өмірлік тәжірибемді пайдаланамын </a:t>
            </a:r>
            <a:r>
              <a:rPr lang="kk-KZ" sz="2800" b="1" i="1" dirty="0" smtClean="0">
                <a:solidFill>
                  <a:srgbClr val="000099"/>
                </a:solidFill>
                <a:latin typeface="Times New Roman" pitchFamily="18" charset="0"/>
                <a:cs typeface="Times New Roman" pitchFamily="18" charset="0"/>
              </a:rPr>
              <a:t>(1ұпай)</a:t>
            </a:r>
          </a:p>
          <a:p>
            <a:pPr>
              <a:buNone/>
            </a:pPr>
            <a:r>
              <a:rPr lang="kk-KZ" sz="2800" i="1" dirty="0" smtClean="0">
                <a:solidFill>
                  <a:srgbClr val="000099"/>
                </a:solidFill>
                <a:latin typeface="Times New Roman" pitchFamily="18" charset="0"/>
                <a:cs typeface="Times New Roman" pitchFamily="18" charset="0"/>
              </a:rPr>
              <a:t>         (использую свой жизненный опыт )</a:t>
            </a:r>
          </a:p>
          <a:p>
            <a:pPr>
              <a:buNone/>
            </a:pPr>
            <a:r>
              <a:rPr lang="kk-KZ" sz="2800" b="1" i="1" dirty="0" smtClean="0">
                <a:solidFill>
                  <a:srgbClr val="000099"/>
                </a:solidFill>
                <a:latin typeface="Times New Roman" pitchFamily="18" charset="0"/>
                <a:cs typeface="Times New Roman" pitchFamily="18" charset="0"/>
              </a:rPr>
              <a:t>        </a:t>
            </a:r>
            <a:endParaRPr lang="ru-RU" sz="2800" b="1" i="1" dirty="0" smtClean="0">
              <a:solidFill>
                <a:srgbClr val="000099"/>
              </a:solidFill>
              <a:latin typeface="Times New Roman" pitchFamily="18" charset="0"/>
              <a:cs typeface="Times New Roman" pitchFamily="18" charset="0"/>
            </a:endParaRPr>
          </a:p>
          <a:p>
            <a:pPr marL="274320" indent="-274320" eaLnBrk="1" fontAlgn="auto" hangingPunct="1">
              <a:spcAft>
                <a:spcPts val="0"/>
              </a:spcAft>
              <a:buFont typeface="Wingdings 2"/>
              <a:buNone/>
              <a:defRPr/>
            </a:pPr>
            <a:endParaRPr lang="ru-RU" sz="2800" i="1" dirty="0">
              <a:solidFill>
                <a:schemeClr val="tx2">
                  <a:lumMod val="50000"/>
                </a:schemeClr>
              </a:solidFill>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85720" y="785794"/>
            <a:ext cx="8504238" cy="4929222"/>
          </a:xfrm>
        </p:spPr>
        <p:txBody>
          <a:bodyPr>
            <a:normAutofit fontScale="92500" lnSpcReduction="20000"/>
          </a:bodyPr>
          <a:lstStyle/>
          <a:p>
            <a:pPr algn="ctr">
              <a:buNone/>
            </a:pPr>
            <a:r>
              <a:rPr lang="kk-KZ" sz="2800" b="1" dirty="0" smtClean="0">
                <a:solidFill>
                  <a:srgbClr val="FF0000"/>
                </a:solidFill>
                <a:latin typeface="Times New Roman" pitchFamily="18" charset="0"/>
                <a:cs typeface="Times New Roman" pitchFamily="18" charset="0"/>
              </a:rPr>
              <a:t>11.Сіз тәрбиеде қандай әдістерді барынша тиімді деп санайсыз?</a:t>
            </a:r>
          </a:p>
          <a:p>
            <a:pPr algn="ctr">
              <a:buNone/>
            </a:pPr>
            <a:r>
              <a:rPr lang="kk-KZ" sz="2800" i="1" dirty="0" smtClean="0">
                <a:solidFill>
                  <a:srgbClr val="FF0000"/>
                </a:solidFill>
                <a:latin typeface="Times New Roman" pitchFamily="18" charset="0"/>
                <a:cs typeface="Times New Roman" pitchFamily="18" charset="0"/>
              </a:rPr>
              <a:t>Какие методы в воспитании Вы считаете наиболее эфективными?</a:t>
            </a:r>
            <a:endParaRPr lang="ru-RU" sz="2800" b="1" i="1" dirty="0" smtClean="0">
              <a:solidFill>
                <a:srgbClr val="FF0000"/>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en-US" sz="2800" dirty="0" smtClean="0">
                <a:solidFill>
                  <a:srgbClr val="000099"/>
                </a:solidFill>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а) мадақтау; </a:t>
            </a:r>
            <a:r>
              <a:rPr lang="kk-KZ" sz="2800" b="1" i="1" dirty="0" smtClean="0">
                <a:solidFill>
                  <a:srgbClr val="000099"/>
                </a:solidFill>
                <a:latin typeface="Times New Roman" pitchFamily="18" charset="0"/>
                <a:cs typeface="Times New Roman" pitchFamily="18" charset="0"/>
              </a:rPr>
              <a:t>(4ұпай)</a:t>
            </a:r>
            <a:endParaRPr lang="en-US" sz="2800" b="1"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kk-KZ" sz="2600" dirty="0" smtClean="0">
                <a:solidFill>
                  <a:srgbClr val="000099"/>
                </a:solidFill>
                <a:latin typeface="Times New Roman" pitchFamily="18" charset="0"/>
                <a:cs typeface="Times New Roman" pitchFamily="18" charset="0"/>
              </a:rPr>
              <a:t>поощрение)</a:t>
            </a:r>
            <a:endParaRPr lang="ru-RU" sz="2600"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ә) талап қою; </a:t>
            </a:r>
            <a:r>
              <a:rPr lang="kk-KZ" sz="2800" b="1" i="1" dirty="0" smtClean="0">
                <a:solidFill>
                  <a:srgbClr val="000099"/>
                </a:solidFill>
                <a:latin typeface="Times New Roman" pitchFamily="18" charset="0"/>
                <a:cs typeface="Times New Roman" pitchFamily="18" charset="0"/>
              </a:rPr>
              <a:t>(3 ұпай)</a:t>
            </a:r>
            <a:endParaRPr lang="en-US" sz="2800" b="1"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kk-KZ" sz="2600" dirty="0" smtClean="0">
                <a:solidFill>
                  <a:srgbClr val="000099"/>
                </a:solidFill>
                <a:latin typeface="Times New Roman" pitchFamily="18" charset="0"/>
                <a:cs typeface="Times New Roman" pitchFamily="18" charset="0"/>
              </a:rPr>
              <a:t>требование)</a:t>
            </a:r>
            <a:endParaRPr lang="ru-RU" sz="2600"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б) үйрету;</a:t>
            </a:r>
            <a:r>
              <a:rPr lang="en-US" sz="2800" dirty="0" smtClean="0">
                <a:solidFill>
                  <a:srgbClr val="000099"/>
                </a:solidFill>
                <a:latin typeface="Times New Roman" pitchFamily="18" charset="0"/>
                <a:cs typeface="Times New Roman" pitchFamily="18" charset="0"/>
              </a:rPr>
              <a:t> </a:t>
            </a:r>
            <a:r>
              <a:rPr lang="kk-KZ" sz="2800" b="1" i="1" dirty="0" smtClean="0">
                <a:solidFill>
                  <a:srgbClr val="000099"/>
                </a:solidFill>
                <a:latin typeface="Times New Roman" pitchFamily="18" charset="0"/>
                <a:cs typeface="Times New Roman" pitchFamily="18" charset="0"/>
              </a:rPr>
              <a:t>(2 ұпай)</a:t>
            </a:r>
            <a:endParaRPr lang="en-US" sz="2800" b="1"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kk-KZ" sz="2600" dirty="0" smtClean="0">
                <a:solidFill>
                  <a:srgbClr val="000099"/>
                </a:solidFill>
                <a:latin typeface="Times New Roman" pitchFamily="18" charset="0"/>
                <a:cs typeface="Times New Roman" pitchFamily="18" charset="0"/>
              </a:rPr>
              <a:t>приучение)</a:t>
            </a:r>
            <a:endParaRPr lang="ru-RU" sz="2600"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в) жазалау </a:t>
            </a:r>
            <a:r>
              <a:rPr lang="en-US" sz="2800" dirty="0" smtClean="0">
                <a:solidFill>
                  <a:srgbClr val="000099"/>
                </a:solidFill>
                <a:latin typeface="Times New Roman" pitchFamily="18" charset="0"/>
                <a:cs typeface="Times New Roman" pitchFamily="18" charset="0"/>
              </a:rPr>
              <a:t> </a:t>
            </a:r>
            <a:r>
              <a:rPr lang="kk-KZ" sz="2800" b="1" i="1" dirty="0" smtClean="0">
                <a:solidFill>
                  <a:srgbClr val="000099"/>
                </a:solidFill>
                <a:latin typeface="Times New Roman" pitchFamily="18" charset="0"/>
                <a:cs typeface="Times New Roman" pitchFamily="18" charset="0"/>
              </a:rPr>
              <a:t>(1 ұпай)</a:t>
            </a:r>
            <a:endParaRPr lang="ru-RU" sz="2800" b="1" i="1" dirty="0" smtClean="0">
              <a:solidFill>
                <a:srgbClr val="000099"/>
              </a:solidFill>
              <a:latin typeface="Times New Roman" pitchFamily="18" charset="0"/>
              <a:cs typeface="Times New Roman" pitchFamily="18" charset="0"/>
            </a:endParaRPr>
          </a:p>
          <a:p>
            <a:pPr marL="274320" indent="-274320">
              <a:buNone/>
              <a:defRPr/>
            </a:pPr>
            <a:r>
              <a:rPr lang="kk-KZ" sz="2400" dirty="0" smtClean="0">
                <a:solidFill>
                  <a:srgbClr val="000099"/>
                </a:solidFill>
                <a:latin typeface="Times New Roman" pitchFamily="18" charset="0"/>
                <a:cs typeface="Times New Roman" pitchFamily="18" charset="0"/>
              </a:rPr>
              <a:t>          (</a:t>
            </a:r>
            <a:r>
              <a:rPr lang="kk-KZ" sz="2600" dirty="0" smtClean="0">
                <a:solidFill>
                  <a:srgbClr val="000099"/>
                </a:solidFill>
                <a:latin typeface="Times New Roman" pitchFamily="18" charset="0"/>
                <a:cs typeface="Times New Roman" pitchFamily="18" charset="0"/>
              </a:rPr>
              <a:t>наказание)</a:t>
            </a:r>
            <a:endParaRPr lang="ru-RU" sz="2600" i="1" dirty="0">
              <a:solidFill>
                <a:srgbClr val="000099"/>
              </a:solidFill>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85720" y="785794"/>
            <a:ext cx="8504238" cy="4929222"/>
          </a:xfrm>
        </p:spPr>
        <p:txBody>
          <a:bodyPr>
            <a:normAutofit fontScale="92500" lnSpcReduction="20000"/>
          </a:bodyPr>
          <a:lstStyle/>
          <a:p>
            <a:pPr algn="ctr">
              <a:buNone/>
            </a:pPr>
            <a:r>
              <a:rPr lang="kk-KZ" sz="2800" b="1" dirty="0" smtClean="0">
                <a:solidFill>
                  <a:srgbClr val="FF0000"/>
                </a:solidFill>
                <a:latin typeface="Times New Roman" pitchFamily="18" charset="0"/>
                <a:cs typeface="Times New Roman" pitchFamily="18" charset="0"/>
              </a:rPr>
              <a:t>12.Мадақтаудың қандай түрін және қаншалықты жиі пайдаланасыз?</a:t>
            </a:r>
          </a:p>
          <a:p>
            <a:pPr algn="ctr">
              <a:buNone/>
            </a:pPr>
            <a:r>
              <a:rPr lang="kk-KZ" sz="2800" i="1" dirty="0" smtClean="0">
                <a:solidFill>
                  <a:srgbClr val="FF0000"/>
                </a:solidFill>
                <a:latin typeface="Times New Roman" pitchFamily="18" charset="0"/>
                <a:cs typeface="Times New Roman" pitchFamily="18" charset="0"/>
              </a:rPr>
              <a:t>(Какие виды поощрения Вы используете чаще всего?)</a:t>
            </a:r>
            <a:endParaRPr lang="ru-RU" sz="2800" i="1" dirty="0" smtClean="0">
              <a:solidFill>
                <a:srgbClr val="FF0000"/>
              </a:solidFill>
              <a:latin typeface="Times New Roman" pitchFamily="18" charset="0"/>
              <a:cs typeface="Times New Roman" pitchFamily="18" charset="0"/>
            </a:endParaRPr>
          </a:p>
          <a:p>
            <a:pPr algn="ctr">
              <a:buNone/>
            </a:pPr>
            <a:endParaRPr lang="ru-RU" sz="2800" b="1" dirty="0" smtClean="0">
              <a:solidFill>
                <a:srgbClr val="FF0000"/>
              </a:solidFill>
              <a:latin typeface="Times New Roman" pitchFamily="18" charset="0"/>
              <a:cs typeface="Times New Roman" pitchFamily="18" charset="0"/>
            </a:endParaRPr>
          </a:p>
          <a:p>
            <a:pPr>
              <a:buNone/>
            </a:pPr>
            <a:r>
              <a:rPr lang="kk-KZ" sz="2800" dirty="0" smtClean="0">
                <a:latin typeface="Times New Roman" pitchFamily="18" charset="0"/>
                <a:cs typeface="Times New Roman" pitchFamily="18" charset="0"/>
              </a:rPr>
              <a:t>    </a:t>
            </a:r>
            <a:r>
              <a:rPr lang="kk-KZ" sz="2800" dirty="0" smtClean="0">
                <a:solidFill>
                  <a:srgbClr val="000099"/>
                </a:solidFill>
                <a:latin typeface="Times New Roman" pitchFamily="18" charset="0"/>
                <a:cs typeface="Times New Roman" pitchFamily="18" charset="0"/>
              </a:rPr>
              <a:t>а) сөзбен мақтау;</a:t>
            </a:r>
            <a:r>
              <a:rPr lang="en-US" sz="2800" dirty="0" smtClean="0">
                <a:solidFill>
                  <a:srgbClr val="000099"/>
                </a:solidFill>
                <a:latin typeface="Times New Roman" pitchFamily="18" charset="0"/>
                <a:cs typeface="Times New Roman" pitchFamily="18" charset="0"/>
              </a:rPr>
              <a:t> </a:t>
            </a:r>
            <a:r>
              <a:rPr lang="kk-KZ" sz="2800" b="1" i="1" dirty="0" smtClean="0">
                <a:solidFill>
                  <a:srgbClr val="000099"/>
                </a:solidFill>
                <a:latin typeface="Times New Roman" pitchFamily="18" charset="0"/>
                <a:cs typeface="Times New Roman" pitchFamily="18" charset="0"/>
              </a:rPr>
              <a:t>(4ұпай)</a:t>
            </a:r>
            <a:endParaRPr lang="en-US" sz="2800" b="1" i="1" dirty="0" smtClean="0">
              <a:solidFill>
                <a:srgbClr val="000099"/>
              </a:solidFill>
              <a:latin typeface="Times New Roman" pitchFamily="18" charset="0"/>
              <a:cs typeface="Times New Roman" pitchFamily="18" charset="0"/>
            </a:endParaRPr>
          </a:p>
          <a:p>
            <a:pPr>
              <a:buNone/>
            </a:pPr>
            <a:r>
              <a:rPr lang="kk-KZ" sz="2600" dirty="0" smtClean="0">
                <a:solidFill>
                  <a:srgbClr val="000099"/>
                </a:solidFill>
                <a:latin typeface="Times New Roman" pitchFamily="18" charset="0"/>
                <a:cs typeface="Times New Roman" pitchFamily="18" charset="0"/>
              </a:rPr>
              <a:t>         </a:t>
            </a:r>
            <a:r>
              <a:rPr lang="kk-KZ" sz="2600" i="1" dirty="0" smtClean="0">
                <a:solidFill>
                  <a:srgbClr val="000099"/>
                </a:solidFill>
                <a:latin typeface="Times New Roman" pitchFamily="18" charset="0"/>
                <a:cs typeface="Times New Roman" pitchFamily="18" charset="0"/>
              </a:rPr>
              <a:t>(словесная похвала) </a:t>
            </a:r>
            <a:endParaRPr lang="ru-RU" sz="2600"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б) сыйлықтар беру; </a:t>
            </a:r>
            <a:r>
              <a:rPr lang="en-US" sz="2800" dirty="0" smtClean="0">
                <a:solidFill>
                  <a:srgbClr val="000099"/>
                </a:solidFill>
                <a:latin typeface="Times New Roman" pitchFamily="18" charset="0"/>
                <a:cs typeface="Times New Roman" pitchFamily="18" charset="0"/>
              </a:rPr>
              <a:t> </a:t>
            </a:r>
            <a:r>
              <a:rPr lang="kk-KZ" sz="2800" b="1" i="1" dirty="0" smtClean="0">
                <a:solidFill>
                  <a:srgbClr val="000099"/>
                </a:solidFill>
                <a:latin typeface="Times New Roman" pitchFamily="18" charset="0"/>
                <a:cs typeface="Times New Roman" pitchFamily="18" charset="0"/>
              </a:rPr>
              <a:t>(1 ұпай)</a:t>
            </a:r>
            <a:endParaRPr lang="en-US" sz="2800" b="1" i="1" dirty="0" smtClean="0">
              <a:solidFill>
                <a:srgbClr val="000099"/>
              </a:solidFill>
              <a:latin typeface="Times New Roman" pitchFamily="18" charset="0"/>
              <a:cs typeface="Times New Roman" pitchFamily="18" charset="0"/>
            </a:endParaRPr>
          </a:p>
          <a:p>
            <a:pPr>
              <a:buNone/>
            </a:pPr>
            <a:r>
              <a:rPr lang="kk-KZ" sz="2600" i="1" dirty="0" smtClean="0">
                <a:solidFill>
                  <a:srgbClr val="000099"/>
                </a:solidFill>
                <a:latin typeface="Times New Roman" pitchFamily="18" charset="0"/>
                <a:cs typeface="Times New Roman" pitchFamily="18" charset="0"/>
              </a:rPr>
              <a:t>         (подарки)</a:t>
            </a:r>
            <a:endParaRPr lang="ru-RU" sz="2600"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в) аймалау; </a:t>
            </a:r>
            <a:r>
              <a:rPr lang="en-US" sz="2800" dirty="0" smtClean="0">
                <a:solidFill>
                  <a:srgbClr val="000099"/>
                </a:solidFill>
                <a:latin typeface="Times New Roman" pitchFamily="18" charset="0"/>
                <a:cs typeface="Times New Roman" pitchFamily="18" charset="0"/>
              </a:rPr>
              <a:t> </a:t>
            </a:r>
            <a:r>
              <a:rPr lang="kk-KZ" sz="2800" b="1" i="1" dirty="0" smtClean="0">
                <a:solidFill>
                  <a:srgbClr val="000099"/>
                </a:solidFill>
                <a:latin typeface="Times New Roman" pitchFamily="18" charset="0"/>
                <a:cs typeface="Times New Roman" pitchFamily="18" charset="0"/>
              </a:rPr>
              <a:t>(3ұпай)</a:t>
            </a:r>
          </a:p>
          <a:p>
            <a:pPr>
              <a:buNone/>
            </a:pPr>
            <a:r>
              <a:rPr lang="kk-KZ" sz="2800" dirty="0" smtClean="0">
                <a:solidFill>
                  <a:srgbClr val="000099"/>
                </a:solidFill>
                <a:latin typeface="Times New Roman" pitchFamily="18" charset="0"/>
                <a:cs typeface="Times New Roman" pitchFamily="18" charset="0"/>
              </a:rPr>
              <a:t>        (</a:t>
            </a:r>
            <a:r>
              <a:rPr lang="kk-KZ" sz="2600" i="1" dirty="0" smtClean="0">
                <a:solidFill>
                  <a:srgbClr val="000099"/>
                </a:solidFill>
                <a:latin typeface="Times New Roman" pitchFamily="18" charset="0"/>
                <a:cs typeface="Times New Roman" pitchFamily="18" charset="0"/>
              </a:rPr>
              <a:t>ласки)</a:t>
            </a:r>
            <a:endParaRPr lang="en-US" sz="2600" b="1" i="1" dirty="0" smtClean="0">
              <a:solidFill>
                <a:srgbClr val="000099"/>
              </a:solidFill>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г) баламен бірге уақыт өткізу.</a:t>
            </a:r>
            <a:r>
              <a:rPr lang="en-US" sz="2800" dirty="0" smtClean="0">
                <a:solidFill>
                  <a:srgbClr val="000099"/>
                </a:solidFill>
                <a:latin typeface="Times New Roman" pitchFamily="18" charset="0"/>
                <a:cs typeface="Times New Roman" pitchFamily="18" charset="0"/>
              </a:rPr>
              <a:t> </a:t>
            </a:r>
            <a:r>
              <a:rPr lang="kk-KZ" sz="2800" b="1" i="1" dirty="0" smtClean="0">
                <a:solidFill>
                  <a:srgbClr val="000099"/>
                </a:solidFill>
                <a:latin typeface="Times New Roman" pitchFamily="18" charset="0"/>
                <a:cs typeface="Times New Roman" pitchFamily="18" charset="0"/>
              </a:rPr>
              <a:t>( 2 ұпай)</a:t>
            </a:r>
            <a:r>
              <a:rPr lang="kk-KZ" sz="2800" dirty="0" smtClean="0">
                <a:solidFill>
                  <a:srgbClr val="000099"/>
                </a:solidFill>
                <a:latin typeface="Times New Roman" pitchFamily="18" charset="0"/>
                <a:cs typeface="Times New Roman" pitchFamily="18" charset="0"/>
              </a:rPr>
              <a:t> </a:t>
            </a:r>
          </a:p>
          <a:p>
            <a:pPr>
              <a:buNone/>
            </a:pPr>
            <a:r>
              <a:rPr lang="kk-KZ" sz="2600" i="1" dirty="0" smtClean="0">
                <a:solidFill>
                  <a:srgbClr val="000099"/>
                </a:solidFill>
                <a:latin typeface="Times New Roman" pitchFamily="18" charset="0"/>
                <a:cs typeface="Times New Roman" pitchFamily="18" charset="0"/>
              </a:rPr>
              <a:t>    (время, которое я провожу совместно с ребенком) </a:t>
            </a:r>
            <a:endParaRPr lang="ru-RU" sz="2600" i="1" dirty="0" smtClean="0">
              <a:solidFill>
                <a:srgbClr val="000099"/>
              </a:solidFill>
              <a:latin typeface="Times New Roman" pitchFamily="18" charset="0"/>
              <a:cs typeface="Times New Roman" pitchFamily="18" charset="0"/>
            </a:endParaRPr>
          </a:p>
          <a:p>
            <a:pPr>
              <a:buNone/>
            </a:pPr>
            <a:endParaRPr lang="kk-KZ" sz="2800" b="1" i="1" dirty="0" smtClean="0">
              <a:solidFill>
                <a:srgbClr val="000099"/>
              </a:solidFill>
              <a:latin typeface="Times New Roman" pitchFamily="18" charset="0"/>
              <a:cs typeface="Times New Roman" pitchFamily="18" charset="0"/>
            </a:endParaRPr>
          </a:p>
          <a:p>
            <a:pPr>
              <a:buNone/>
            </a:pPr>
            <a:endParaRPr lang="ru-RU" sz="2800" b="1" i="1" dirty="0" smtClean="0">
              <a:solidFill>
                <a:srgbClr val="000099"/>
              </a:solidFill>
              <a:latin typeface="Times New Roman" pitchFamily="18" charset="0"/>
              <a:cs typeface="Times New Roman" pitchFamily="18" charset="0"/>
            </a:endParaRPr>
          </a:p>
          <a:p>
            <a:pPr marL="274320" indent="-274320" eaLnBrk="1" fontAlgn="auto" hangingPunct="1">
              <a:spcAft>
                <a:spcPts val="0"/>
              </a:spcAft>
              <a:buFont typeface="Wingdings 2"/>
              <a:buNone/>
              <a:defRPr/>
            </a:pPr>
            <a:endParaRPr lang="ru-RU" sz="2800" i="1" dirty="0">
              <a:solidFill>
                <a:srgbClr val="000099"/>
              </a:solidFill>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14282" y="500042"/>
            <a:ext cx="8647114" cy="6572296"/>
          </a:xfrm>
        </p:spPr>
        <p:txBody>
          <a:bodyPr>
            <a:normAutofit fontScale="77500" lnSpcReduction="20000"/>
          </a:bodyPr>
          <a:lstStyle/>
          <a:p>
            <a:pPr algn="ctr">
              <a:buNone/>
            </a:pPr>
            <a:r>
              <a:rPr lang="kk-KZ" sz="3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13.Сіздің ойыңызша, тәрбиелеуде жазалаудың қандай түрі тәрбиеге жақсы ықпалын тигізеді? </a:t>
            </a:r>
          </a:p>
          <a:p>
            <a:pPr algn="ctr">
              <a:buNone/>
            </a:pPr>
            <a:r>
              <a:rPr lang="kk-KZ" sz="2800" i="1" dirty="0" smtClean="0">
                <a:solidFill>
                  <a:srgbClr val="FF0000"/>
                </a:solidFill>
                <a:latin typeface="Times New Roman" pitchFamily="18" charset="0"/>
                <a:cs typeface="Times New Roman" pitchFamily="18" charset="0"/>
              </a:rPr>
              <a:t>(Какие виды наказания, на Ваш взгляд, наиболее дейсвенные в воспитание?)</a:t>
            </a:r>
            <a:endParaRPr lang="ru-RU" sz="2800" i="1" dirty="0" smtClean="0">
              <a:solidFill>
                <a:srgbClr val="FF0000"/>
              </a:solidFill>
              <a:latin typeface="Times New Roman" pitchFamily="18" charset="0"/>
              <a:cs typeface="Times New Roman" pitchFamily="18" charset="0"/>
            </a:endParaRPr>
          </a:p>
          <a:p>
            <a:endParaRPr lang="ru-RU" sz="2800" dirty="0" smtClean="0">
              <a:latin typeface="Times New Roman" pitchFamily="18" charset="0"/>
              <a:cs typeface="Times New Roman" pitchFamily="18" charset="0"/>
            </a:endParaRPr>
          </a:p>
          <a:p>
            <a:pPr>
              <a:buNone/>
            </a:pPr>
            <a:r>
              <a:rPr lang="kk-KZ" sz="2800" dirty="0" smtClean="0">
                <a:solidFill>
                  <a:srgbClr val="000099"/>
                </a:solidFill>
                <a:latin typeface="Times New Roman" pitchFamily="18" charset="0"/>
                <a:cs typeface="Times New Roman" pitchFamily="18" charset="0"/>
              </a:rPr>
              <a:t>    </a:t>
            </a:r>
            <a:r>
              <a:rPr lang="kk-KZ" sz="2800" b="1" dirty="0" smtClean="0">
                <a:solidFill>
                  <a:srgbClr val="000099"/>
                </a:solidFill>
                <a:latin typeface="Times New Roman" pitchFamily="18" charset="0"/>
                <a:cs typeface="Times New Roman" pitchFamily="18" charset="0"/>
              </a:rPr>
              <a:t>а) денелік жазалау;   (1ұпай) </a:t>
            </a:r>
          </a:p>
          <a:p>
            <a:pPr>
              <a:buNone/>
            </a:pPr>
            <a:r>
              <a:rPr lang="kk-KZ" sz="2800" dirty="0" smtClean="0">
                <a:solidFill>
                  <a:srgbClr val="000099"/>
                </a:solidFill>
                <a:latin typeface="Times New Roman" pitchFamily="18" charset="0"/>
                <a:cs typeface="Times New Roman" pitchFamily="18" charset="0"/>
              </a:rPr>
              <a:t>         (</a:t>
            </a:r>
            <a:r>
              <a:rPr lang="kk-KZ" sz="2800" i="1" dirty="0" smtClean="0">
                <a:solidFill>
                  <a:srgbClr val="000099"/>
                </a:solidFill>
                <a:latin typeface="Times New Roman" pitchFamily="18" charset="0"/>
                <a:cs typeface="Times New Roman" pitchFamily="18" charset="0"/>
              </a:rPr>
              <a:t>физическое наказание )</a:t>
            </a:r>
          </a:p>
          <a:p>
            <a:pPr>
              <a:buNone/>
            </a:pPr>
            <a:r>
              <a:rPr lang="kk-KZ" sz="2800" dirty="0" smtClean="0">
                <a:solidFill>
                  <a:srgbClr val="000099"/>
                </a:solidFill>
                <a:latin typeface="Times New Roman" pitchFamily="18" charset="0"/>
                <a:cs typeface="Times New Roman" pitchFamily="18" charset="0"/>
              </a:rPr>
              <a:t>            </a:t>
            </a:r>
          </a:p>
          <a:p>
            <a:pPr>
              <a:buNone/>
            </a:pPr>
            <a:r>
              <a:rPr lang="kk-KZ" sz="2800" b="1" dirty="0" smtClean="0">
                <a:solidFill>
                  <a:srgbClr val="000099"/>
                </a:solidFill>
                <a:latin typeface="Times New Roman" pitchFamily="18" charset="0"/>
                <a:cs typeface="Times New Roman" pitchFamily="18" charset="0"/>
              </a:rPr>
              <a:t>     б) сөзбен қорқыту;  (2ұпай) </a:t>
            </a:r>
          </a:p>
          <a:p>
            <a:pPr>
              <a:buNone/>
            </a:pPr>
            <a:r>
              <a:rPr lang="kk-KZ" sz="2800" i="1" dirty="0" smtClean="0">
                <a:solidFill>
                  <a:srgbClr val="000099"/>
                </a:solidFill>
                <a:latin typeface="Times New Roman" pitchFamily="18" charset="0"/>
                <a:cs typeface="Times New Roman" pitchFamily="18" charset="0"/>
              </a:rPr>
              <a:t>         (словесная угроза )</a:t>
            </a:r>
            <a:endParaRPr lang="ru-RU" sz="2800" i="1" dirty="0" smtClean="0">
              <a:solidFill>
                <a:srgbClr val="000099"/>
              </a:solidFill>
              <a:latin typeface="Times New Roman" pitchFamily="18" charset="0"/>
              <a:cs typeface="Times New Roman" pitchFamily="18" charset="0"/>
            </a:endParaRPr>
          </a:p>
          <a:p>
            <a:pPr>
              <a:buNone/>
            </a:pPr>
            <a:endParaRPr lang="ru-RU" sz="2800" dirty="0" smtClean="0">
              <a:solidFill>
                <a:srgbClr val="000099"/>
              </a:solidFill>
              <a:latin typeface="Times New Roman" pitchFamily="18" charset="0"/>
              <a:cs typeface="Times New Roman" pitchFamily="18" charset="0"/>
            </a:endParaRPr>
          </a:p>
          <a:p>
            <a:pPr>
              <a:buNone/>
            </a:pPr>
            <a:r>
              <a:rPr lang="kk-KZ" sz="2800" b="1" dirty="0" smtClean="0">
                <a:solidFill>
                  <a:srgbClr val="000099"/>
                </a:solidFill>
                <a:latin typeface="Times New Roman" pitchFamily="18" charset="0"/>
                <a:cs typeface="Times New Roman" pitchFamily="18" charset="0"/>
              </a:rPr>
              <a:t>    в) ойын-сауықтан айыру;   ( 4ұпай)</a:t>
            </a:r>
          </a:p>
          <a:p>
            <a:pPr>
              <a:buNone/>
            </a:pPr>
            <a:r>
              <a:rPr lang="kk-KZ" sz="2800" i="1" dirty="0" smtClean="0">
                <a:solidFill>
                  <a:srgbClr val="000099"/>
                </a:solidFill>
                <a:latin typeface="Times New Roman" pitchFamily="18" charset="0"/>
                <a:cs typeface="Times New Roman" pitchFamily="18" charset="0"/>
              </a:rPr>
              <a:t>         ( лишения развлечения  )   </a:t>
            </a:r>
          </a:p>
          <a:p>
            <a:pPr>
              <a:buNone/>
            </a:pPr>
            <a:r>
              <a:rPr lang="kk-KZ" sz="2800" i="1" dirty="0" smtClean="0">
                <a:solidFill>
                  <a:srgbClr val="000099"/>
                </a:solidFill>
                <a:latin typeface="Times New Roman" pitchFamily="18" charset="0"/>
                <a:cs typeface="Times New Roman" pitchFamily="18" charset="0"/>
              </a:rPr>
              <a:t> </a:t>
            </a:r>
          </a:p>
          <a:p>
            <a:pPr>
              <a:buNone/>
            </a:pPr>
            <a:r>
              <a:rPr lang="kk-KZ" sz="2800" b="1" dirty="0" smtClean="0">
                <a:solidFill>
                  <a:srgbClr val="000099"/>
                </a:solidFill>
                <a:latin typeface="Times New Roman" pitchFamily="18" charset="0"/>
                <a:cs typeface="Times New Roman" pitchFamily="18" charset="0"/>
              </a:rPr>
              <a:t>    г) өзіңіз реніш білдіру.(3ұпай)</a:t>
            </a:r>
          </a:p>
          <a:p>
            <a:pPr>
              <a:buNone/>
            </a:pPr>
            <a:r>
              <a:rPr lang="kk-KZ" sz="2800" i="1" dirty="0" smtClean="0">
                <a:solidFill>
                  <a:srgbClr val="000099"/>
                </a:solidFill>
                <a:latin typeface="Times New Roman" pitchFamily="18" charset="0"/>
                <a:cs typeface="Times New Roman" pitchFamily="18" charset="0"/>
              </a:rPr>
              <a:t>        (проявления вами обид )</a:t>
            </a:r>
            <a:endParaRPr lang="ru-RU" sz="2800" i="1" dirty="0" smtClean="0">
              <a:solidFill>
                <a:srgbClr val="000099"/>
              </a:solidFill>
              <a:latin typeface="Times New Roman" pitchFamily="18" charset="0"/>
              <a:cs typeface="Times New Roman" pitchFamily="18" charset="0"/>
            </a:endParaRPr>
          </a:p>
          <a:p>
            <a:pPr algn="ctr">
              <a:buNone/>
            </a:pPr>
            <a:endParaRPr lang="en-US" sz="2800" b="1" dirty="0" smtClean="0">
              <a:solidFill>
                <a:srgbClr val="000099"/>
              </a:solidFill>
              <a:latin typeface="Times New Roman" pitchFamily="18" charset="0"/>
              <a:cs typeface="Times New Roman" pitchFamily="18" charset="0"/>
            </a:endParaRPr>
          </a:p>
          <a:p>
            <a:pPr algn="ctr">
              <a:buNone/>
            </a:pPr>
            <a:endParaRPr lang="ru-RU" sz="2800" b="1" dirty="0" smtClean="0">
              <a:solidFill>
                <a:srgbClr val="FF0000"/>
              </a:solidFill>
              <a:latin typeface="Times New Roman" pitchFamily="18" charset="0"/>
              <a:cs typeface="Times New Roman" pitchFamily="18" charset="0"/>
            </a:endParaRPr>
          </a:p>
          <a:p>
            <a:pPr>
              <a:buNone/>
            </a:pPr>
            <a:r>
              <a:rPr lang="kk-KZ" sz="2800" dirty="0" smtClean="0">
                <a:latin typeface="Times New Roman" pitchFamily="18" charset="0"/>
                <a:cs typeface="Times New Roman" pitchFamily="18" charset="0"/>
              </a:rPr>
              <a:t>    </a:t>
            </a:r>
            <a:endParaRPr lang="ru-RU" sz="2800" i="1" dirty="0">
              <a:solidFill>
                <a:schemeClr val="tx2">
                  <a:lumMod val="50000"/>
                </a:schemeClr>
              </a:solidFill>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Рисунок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01625" y="-642938"/>
            <a:ext cx="8534400" cy="2643178"/>
          </a:xfrm>
        </p:spPr>
        <p:txBody>
          <a:bodyPr>
            <a:normAutofit fontScale="90000"/>
          </a:bodyPr>
          <a:lstStyle/>
          <a:p>
            <a:pPr eaLnBrk="1" fontAlgn="auto" hangingPunct="1">
              <a:spcAft>
                <a:spcPts val="0"/>
              </a:spcAft>
              <a:defRPr/>
            </a:pPr>
            <a:r>
              <a:rPr lang="kk-KZ" sz="4000" b="1" i="1" dirty="0" smtClean="0">
                <a:solidFill>
                  <a:schemeClr val="tx2">
                    <a:lumMod val="75000"/>
                  </a:schemeClr>
                </a:solidFill>
                <a:cs typeface="Times New Roman" pitchFamily="18" charset="0"/>
              </a:rPr>
              <a:t>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r>
              <a:rPr lang="kk-KZ" sz="4000" b="1" i="1" dirty="0" smtClean="0">
                <a:solidFill>
                  <a:schemeClr val="tx2">
                    <a:lumMod val="75000"/>
                  </a:schemeClr>
                </a:solidFill>
                <a:cs typeface="Times New Roman" pitchFamily="18" charset="0"/>
              </a:rPr>
              <a:t/>
            </a:r>
            <a:br>
              <a:rPr lang="kk-KZ" sz="4000" b="1" i="1" dirty="0" smtClean="0">
                <a:solidFill>
                  <a:schemeClr val="tx2">
                    <a:lumMod val="75000"/>
                  </a:schemeClr>
                </a:solidFill>
                <a:cs typeface="Times New Roman" pitchFamily="18" charset="0"/>
              </a:rPr>
            </a:br>
            <a:endParaRPr lang="ru-RU" sz="4000" i="1" dirty="0">
              <a:solidFill>
                <a:schemeClr val="tx2">
                  <a:lumMod val="75000"/>
                </a:schemeClr>
              </a:solidFill>
              <a:cs typeface="Times New Roman" pitchFamily="18" charset="0"/>
            </a:endParaRPr>
          </a:p>
        </p:txBody>
      </p:sp>
      <p:sp>
        <p:nvSpPr>
          <p:cNvPr id="3" name="Содержимое 2"/>
          <p:cNvSpPr>
            <a:spLocks noGrp="1"/>
          </p:cNvSpPr>
          <p:nvPr>
            <p:ph sz="quarter" idx="1"/>
          </p:nvPr>
        </p:nvSpPr>
        <p:spPr>
          <a:xfrm>
            <a:off x="214282" y="285728"/>
            <a:ext cx="8504238" cy="6215106"/>
          </a:xfrm>
        </p:spPr>
        <p:txBody>
          <a:bodyPr>
            <a:normAutofit fontScale="92500" lnSpcReduction="10000"/>
          </a:bodyPr>
          <a:lstStyle/>
          <a:p>
            <a:pPr algn="ctr">
              <a:buNone/>
            </a:pPr>
            <a:endParaRPr lang="kk-KZ" sz="2400" b="1" i="1" dirty="0" smtClean="0">
              <a:solidFill>
                <a:srgbClr val="FF0000"/>
              </a:solidFill>
              <a:latin typeface="Times New Roman" pitchFamily="18" charset="0"/>
              <a:cs typeface="Times New Roman" pitchFamily="18" charset="0"/>
            </a:endParaRPr>
          </a:p>
          <a:p>
            <a:pPr algn="ctr">
              <a:buNone/>
            </a:pPr>
            <a:r>
              <a:rPr lang="kk-KZ" sz="2400" b="1" i="1" dirty="0" smtClean="0">
                <a:solidFill>
                  <a:srgbClr val="FF0000"/>
                </a:solidFill>
                <a:latin typeface="Times New Roman" pitchFamily="18" charset="0"/>
                <a:cs typeface="Times New Roman" pitchFamily="18" charset="0"/>
              </a:rPr>
              <a:t>4-8ұпай. </a:t>
            </a:r>
            <a:endParaRPr lang="en-US" sz="2400" b="1" i="1" dirty="0" smtClean="0">
              <a:solidFill>
                <a:srgbClr val="FF0000"/>
              </a:solidFill>
              <a:latin typeface="Times New Roman" pitchFamily="18" charset="0"/>
              <a:cs typeface="Times New Roman" pitchFamily="18" charset="0"/>
            </a:endParaRPr>
          </a:p>
          <a:p>
            <a:pPr algn="ctr">
              <a:buNone/>
            </a:pPr>
            <a:r>
              <a:rPr lang="kk-KZ" sz="2400" dirty="0" smtClean="0">
                <a:solidFill>
                  <a:srgbClr val="000099"/>
                </a:solidFill>
                <a:latin typeface="Times New Roman" pitchFamily="18" charset="0"/>
                <a:cs typeface="Times New Roman" pitchFamily="18" charset="0"/>
              </a:rPr>
              <a:t>Сізге өзіңіздің педагогикалық мәдениеті деңгейіңізге мұқият назар аударыңызға қажет, себебі қазіргі уақытты ол сізде төменгі деңгейде тұр. Алдыңызда тәрбие үрдісіне деген көзқарасты өзгерту бойынша маңызды мәселелер бар, сонымен қатар қажетті білім және дағдылармен қарулануыңыз қажет.</a:t>
            </a:r>
            <a:endParaRPr lang="ru-RU" sz="2400" dirty="0" smtClean="0">
              <a:solidFill>
                <a:srgbClr val="000099"/>
              </a:solidFill>
              <a:latin typeface="Times New Roman" pitchFamily="18" charset="0"/>
              <a:cs typeface="Times New Roman" pitchFamily="18" charset="0"/>
            </a:endParaRPr>
          </a:p>
          <a:p>
            <a:pPr algn="ctr">
              <a:buNone/>
            </a:pPr>
            <a:endParaRPr lang="kk-KZ" sz="2400" b="1" i="1" dirty="0" smtClean="0">
              <a:solidFill>
                <a:srgbClr val="FF0000"/>
              </a:solidFill>
              <a:latin typeface="Times New Roman" pitchFamily="18" charset="0"/>
              <a:cs typeface="Times New Roman" pitchFamily="18" charset="0"/>
            </a:endParaRPr>
          </a:p>
          <a:p>
            <a:pPr algn="ctr">
              <a:buNone/>
            </a:pPr>
            <a:endParaRPr lang="kk-KZ" sz="2400" b="1" i="1" dirty="0" smtClean="0">
              <a:solidFill>
                <a:srgbClr val="FF0000"/>
              </a:solidFill>
              <a:latin typeface="Times New Roman" pitchFamily="18" charset="0"/>
              <a:cs typeface="Times New Roman" pitchFamily="18" charset="0"/>
            </a:endParaRPr>
          </a:p>
          <a:p>
            <a:pPr algn="ctr">
              <a:buNone/>
            </a:pPr>
            <a:r>
              <a:rPr lang="kk-KZ" sz="2400" b="1" i="1" dirty="0" smtClean="0">
                <a:solidFill>
                  <a:srgbClr val="FF0000"/>
                </a:solidFill>
                <a:latin typeface="Times New Roman" pitchFamily="18" charset="0"/>
                <a:cs typeface="Times New Roman" pitchFamily="18" charset="0"/>
              </a:rPr>
              <a:t>4-8 баллов</a:t>
            </a:r>
          </a:p>
          <a:p>
            <a:pPr algn="ctr">
              <a:buNone/>
            </a:pPr>
            <a:r>
              <a:rPr lang="kk-KZ" sz="2400" i="1" dirty="0" smtClean="0">
                <a:solidFill>
                  <a:srgbClr val="000099"/>
                </a:solidFill>
                <a:latin typeface="Times New Roman" pitchFamily="18" charset="0"/>
                <a:cs typeface="Times New Roman" pitchFamily="18" charset="0"/>
              </a:rPr>
              <a:t>Вам стоит обратить на свою педагогическую культуру самое пристальное внимание , потому что в настоящее время ее уровень низкий. Перед вами серьезные задачи по изменению своего отношения к процессу воспитания, а также приобретению необходимых знаний и навыков.</a:t>
            </a:r>
            <a:endParaRPr lang="ru-RU" sz="2400" i="1" dirty="0" smtClean="0">
              <a:solidFill>
                <a:srgbClr val="000099"/>
              </a:solidFill>
              <a:latin typeface="Times New Roman" pitchFamily="18" charset="0"/>
              <a:cs typeface="Times New Roman" pitchFamily="18" charset="0"/>
            </a:endParaRPr>
          </a:p>
          <a:p>
            <a:pPr algn="ctr">
              <a:buNone/>
            </a:pPr>
            <a:r>
              <a:rPr lang="kk-KZ" sz="2400" b="1" i="1" dirty="0" smtClean="0">
                <a:solidFill>
                  <a:srgbClr val="000099"/>
                </a:solidFill>
                <a:latin typeface="Times New Roman" pitchFamily="18" charset="0"/>
                <a:cs typeface="Times New Roman" pitchFamily="18" charset="0"/>
              </a:rPr>
              <a:t> </a:t>
            </a:r>
            <a:endParaRPr lang="ru-RU" sz="2400" i="1" dirty="0" smtClean="0">
              <a:solidFill>
                <a:srgbClr val="000099"/>
              </a:solidFill>
              <a:latin typeface="Times New Roman" pitchFamily="18" charset="0"/>
              <a:cs typeface="Times New Roman" pitchFamily="18" charset="0"/>
            </a:endParaRPr>
          </a:p>
          <a:p>
            <a:pPr algn="ctr">
              <a:buNone/>
            </a:pPr>
            <a:r>
              <a:rPr lang="kk-KZ" sz="2400" dirty="0" smtClean="0">
                <a:latin typeface="Times New Roman" pitchFamily="18" charset="0"/>
                <a:cs typeface="Times New Roman" pitchFamily="18" charset="0"/>
              </a:rPr>
              <a:t> </a:t>
            </a:r>
            <a:endParaRPr lang="ru-RU" sz="2400" i="1" dirty="0" smtClean="0">
              <a:solidFill>
                <a:srgbClr val="000099"/>
              </a:solidFill>
              <a:latin typeface="Times New Roman" pitchFamily="18" charset="0"/>
              <a:cs typeface="Times New Roman" pitchFamily="18" charset="0"/>
            </a:endParaRPr>
          </a:p>
          <a:p>
            <a:pPr algn="ctr">
              <a:buNone/>
            </a:pPr>
            <a:r>
              <a:rPr lang="kk-KZ" sz="2400" i="1" dirty="0" smtClean="0">
                <a:solidFill>
                  <a:srgbClr val="000099"/>
                </a:solidFill>
                <a:latin typeface="Times New Roman" pitchFamily="18" charset="0"/>
                <a:cs typeface="Times New Roman" pitchFamily="18" charset="0"/>
              </a:rPr>
              <a:t> </a:t>
            </a:r>
            <a:endParaRPr lang="ru-RU" sz="2400" i="1" dirty="0" smtClean="0">
              <a:solidFill>
                <a:srgbClr val="000099"/>
              </a:solidFill>
              <a:latin typeface="Times New Roman" pitchFamily="18" charset="0"/>
              <a:cs typeface="Times New Roman" pitchFamily="18" charset="0"/>
            </a:endParaRPr>
          </a:p>
          <a:p>
            <a:pPr marL="274320" indent="-274320" eaLnBrk="1" fontAlgn="auto" hangingPunct="1">
              <a:spcAft>
                <a:spcPts val="0"/>
              </a:spcAft>
              <a:buFont typeface="Wingdings 2"/>
              <a:buNone/>
              <a:defRPr/>
            </a:pPr>
            <a:endParaRPr lang="ru-RU" sz="2400" i="1" dirty="0">
              <a:solidFill>
                <a:schemeClr val="tx2">
                  <a:lumMod val="50000"/>
                </a:schemeClr>
              </a:solidFill>
              <a:cs typeface="Times New Roman" pitchFamily="18" charset="0"/>
            </a:endParaRPr>
          </a:p>
        </p:txBody>
      </p:sp>
    </p:spTree>
  </p:cSld>
  <p:clrMapOvr>
    <a:masterClrMapping/>
  </p:clrMapOvr>
  <p:transition>
    <p:wheel/>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1099</Words>
  <Application>Microsoft Office PowerPoint</Application>
  <PresentationFormat>Экран (4:3)</PresentationFormat>
  <Paragraphs>192</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           «Адамға ең бірінші білім емес, тәрбие берілуі керек, тәрбиесіз берілген білім –адамзаттың хас жауы,  ол келешекте оның барлық өміріне апат әкеледі»                                                                          Әл-Фараби         </vt:lpstr>
      <vt:lpstr>             </vt:lpstr>
      <vt:lpstr>     Педагогикалық мәдениеті      (сауалнама)   </vt:lpstr>
      <vt:lpstr>     Педагогикалық мәдениеті      (сауалнама)   </vt:lpstr>
      <vt:lpstr>     </vt:lpstr>
      <vt:lpstr>     </vt:lpstr>
      <vt:lpstr>     </vt:lpstr>
      <vt:lpstr>     </vt:lpstr>
      <vt:lpstr>     </vt:lpstr>
      <vt:lpstr>     </vt:lpstr>
      <vt:lpstr>     </vt:lpstr>
      <vt:lpstr>Слайд 12</vt:lpstr>
      <vt:lpstr>Слайд 13</vt:lpstr>
      <vt:lpstr>Слайд 14</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Пользователь Windows</cp:lastModifiedBy>
  <cp:revision>31</cp:revision>
  <dcterms:modified xsi:type="dcterms:W3CDTF">2014-07-04T04:12:08Z</dcterms:modified>
</cp:coreProperties>
</file>